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6" r:id="rId6"/>
    <p:sldId id="259" r:id="rId7"/>
    <p:sldId id="268" r:id="rId8"/>
    <p:sldId id="260" r:id="rId9"/>
    <p:sldId id="263" r:id="rId10"/>
    <p:sldId id="269" r:id="rId11"/>
    <p:sldId id="261" r:id="rId12"/>
    <p:sldId id="267" r:id="rId13"/>
    <p:sldId id="264" r:id="rId14"/>
    <p:sldId id="265" r:id="rId15"/>
  </p:sldIdLst>
  <p:sldSz cx="18288000" cy="10287000"/>
  <p:notesSz cx="6858000" cy="9144000"/>
  <p:embeddedFontLst>
    <p:embeddedFont>
      <p:font typeface="카페24 써라운드" pitchFamily="2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210 디딤고딕 Light" panose="020B0600000101010101" charset="-127"/>
      <p:regular r:id="rId19"/>
    </p:embeddedFont>
    <p:embeddedFont>
      <p:font typeface="카페24 써라운드 에어 " pitchFamily="2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FFB3BA"/>
    <a:srgbClr val="FFC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3" autoAdjust="0"/>
    <p:restoredTop sz="94622" autoAdjust="0"/>
  </p:normalViewPr>
  <p:slideViewPr>
    <p:cSldViewPr>
      <p:cViewPr varScale="1">
        <p:scale>
          <a:sx n="73" d="100"/>
          <a:sy n="73" d="100"/>
        </p:scale>
        <p:origin x="1020" y="5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46289" y="2317812"/>
            <a:ext cx="6795423" cy="852248"/>
            <a:chOff x="0" y="0"/>
            <a:chExt cx="3181762" cy="399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81762" cy="399040"/>
            </a:xfrm>
            <a:custGeom>
              <a:avLst/>
              <a:gdLst/>
              <a:ahLst/>
              <a:cxnLst/>
              <a:rect l="l" t="t" r="r" b="b"/>
              <a:pathLst>
                <a:path w="3181762" h="399040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27253" y="2692670"/>
            <a:ext cx="102532" cy="10253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58215" y="2692670"/>
            <a:ext cx="102532" cy="10253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720163" y="2439810"/>
            <a:ext cx="679542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 dirty="0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2</a:t>
            </a:r>
            <a:r>
              <a:rPr lang="ko-KR" altLang="en-US" sz="3300" dirty="0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조</a:t>
            </a:r>
            <a:r>
              <a:rPr lang="en-US" sz="3300" dirty="0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ko-KR" altLang="en-US" sz="3300" dirty="0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발표</a:t>
            </a:r>
            <a:endParaRPr lang="en-US" sz="3300" dirty="0">
              <a:solidFill>
                <a:srgbClr val="40352D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3452232" y="4577083"/>
            <a:ext cx="11383536" cy="135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9"/>
              </a:lnSpc>
            </a:pPr>
            <a:r>
              <a:rPr lang="ko-KR" altLang="en-US" sz="10099" dirty="0" err="1" smtClean="0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코딩팡팡</a:t>
            </a:r>
            <a:r>
              <a:rPr lang="ko-KR" altLang="en-US" sz="10099" dirty="0" smtClean="0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프로젝트</a:t>
            </a:r>
            <a:endParaRPr lang="en-US" sz="10099" dirty="0">
              <a:solidFill>
                <a:srgbClr val="40352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937854" y="7541577"/>
            <a:ext cx="3706389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4"/>
              </a:lnSpc>
              <a:spcBef>
                <a:spcPct val="0"/>
              </a:spcBef>
            </a:pPr>
            <a:r>
              <a:rPr lang="ko-KR" altLang="en-US" sz="2800" dirty="0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유아코딩교육 홈페이지</a:t>
            </a:r>
            <a:endParaRPr lang="en-US" sz="2800" dirty="0">
              <a:solidFill>
                <a:srgbClr val="40352D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841046" y="7581900"/>
            <a:ext cx="3444153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4"/>
              </a:lnSpc>
              <a:spcBef>
                <a:spcPct val="0"/>
              </a:spcBef>
            </a:pPr>
            <a:r>
              <a:rPr lang="ko-KR" altLang="en-US" sz="2800" dirty="0" err="1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코딩팡팡</a:t>
            </a:r>
            <a:endParaRPr lang="en-US" sz="2800" u="none" strike="noStrike" dirty="0">
              <a:solidFill>
                <a:srgbClr val="40352D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7772400" y="7688218"/>
            <a:ext cx="0" cy="384008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11201400" y="7709002"/>
            <a:ext cx="0" cy="384008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TextBox 43"/>
          <p:cNvSpPr txBox="1"/>
          <p:nvPr/>
        </p:nvSpPr>
        <p:spPr>
          <a:xfrm>
            <a:off x="11481603" y="7581899"/>
            <a:ext cx="3444153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4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E2I3</a:t>
            </a:r>
            <a:endParaRPr lang="en-US" sz="2800" u="none" strike="noStrike" dirty="0">
              <a:solidFill>
                <a:srgbClr val="40352D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43001" y="1006614"/>
            <a:ext cx="4931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타 사이트와의 </a:t>
            </a:r>
            <a:r>
              <a:rPr lang="ko-KR" altLang="en-US" sz="4000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차별점</a:t>
            </a:r>
            <a:endParaRPr lang="ko-KR" altLang="en-US" sz="40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186554" y="1950160"/>
            <a:ext cx="7952796" cy="7117055"/>
            <a:chOff x="1186554" y="1950160"/>
            <a:chExt cx="7952796" cy="711705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554" y="3114425"/>
              <a:ext cx="7952796" cy="595279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186554" y="1950160"/>
              <a:ext cx="3233046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i="1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유아 코딩 사이트 </a:t>
              </a:r>
              <a:r>
                <a:rPr lang="en-US" altLang="ko-KR" sz="2300" i="1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“C”</a:t>
              </a:r>
              <a:endParaRPr lang="ko-KR" altLang="en-US" sz="2300" i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268901" y="1950160"/>
            <a:ext cx="7976180" cy="7371264"/>
            <a:chOff x="9268901" y="1950160"/>
            <a:chExt cx="7976180" cy="7371264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8901" y="2622931"/>
              <a:ext cx="7976180" cy="6698493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9421743" y="1950160"/>
              <a:ext cx="36084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i="1" dirty="0" smtClean="0">
                  <a:solidFill>
                    <a:srgbClr val="0099FF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“</a:t>
              </a:r>
              <a:r>
                <a:rPr lang="ko-KR" altLang="en-US" sz="2300" i="1" dirty="0" err="1" smtClean="0">
                  <a:solidFill>
                    <a:srgbClr val="0099FF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코딩팡팡</a:t>
              </a:r>
              <a:r>
                <a:rPr lang="en-US" altLang="ko-KR" sz="2300" i="1" dirty="0" smtClean="0">
                  <a:solidFill>
                    <a:srgbClr val="0099FF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”</a:t>
              </a:r>
              <a:r>
                <a:rPr lang="ko-KR" altLang="en-US" sz="2300" i="1" dirty="0" smtClean="0">
                  <a:solidFill>
                    <a:srgbClr val="0099FF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의 게임 이미지</a:t>
              </a:r>
              <a:endParaRPr lang="ko-KR" altLang="en-US" sz="2300" i="1" dirty="0">
                <a:solidFill>
                  <a:srgbClr val="0099FF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9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7"/>
          <a:stretch/>
        </p:blipFill>
        <p:spPr>
          <a:xfrm>
            <a:off x="1474549" y="1289344"/>
            <a:ext cx="6907451" cy="766762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453" y="1224613"/>
            <a:ext cx="8404148" cy="796401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62235"/>
            <a:ext cx="17259300" cy="7691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232" y="1805589"/>
            <a:ext cx="10494168" cy="722714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43000" y="1006614"/>
            <a:ext cx="13017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게임 내 랭킹 및 점수 도입</a:t>
            </a:r>
            <a:r>
              <a:rPr lang="en-US" altLang="ko-KR" sz="40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.</a:t>
            </a:r>
            <a:endParaRPr lang="ko-KR" altLang="en-US" sz="40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09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46289" y="2317812"/>
            <a:ext cx="6795423" cy="852248"/>
            <a:chOff x="0" y="0"/>
            <a:chExt cx="3181762" cy="399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81762" cy="399040"/>
            </a:xfrm>
            <a:custGeom>
              <a:avLst/>
              <a:gdLst/>
              <a:ahLst/>
              <a:cxnLst/>
              <a:rect l="l" t="t" r="r" b="b"/>
              <a:pathLst>
                <a:path w="3181762" h="399040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27253" y="2692670"/>
            <a:ext cx="102532" cy="10253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58215" y="2692670"/>
            <a:ext cx="102532" cy="10253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6465547" y="2367251"/>
            <a:ext cx="535690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Q &amp; 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037976" y="7386638"/>
            <a:ext cx="8525624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7"/>
              </a:lnSpc>
              <a:spcBef>
                <a:spcPct val="0"/>
              </a:spcBef>
            </a:pPr>
            <a:r>
              <a:rPr lang="en-US" sz="2799" u="none" strike="noStrike" dirty="0" err="1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프로젝트에</a:t>
            </a:r>
            <a:r>
              <a:rPr lang="en-US" sz="2799" u="none" strike="noStrike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대해</a:t>
            </a:r>
            <a:r>
              <a:rPr lang="en-US" sz="2799" u="none" strike="noStrike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궁금한</a:t>
            </a:r>
            <a:r>
              <a:rPr lang="en-US" sz="2799" u="none" strike="noStrike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점은</a:t>
            </a:r>
            <a:r>
              <a:rPr lang="en-US" sz="2799" u="none" strike="noStrike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질문해주세요</a:t>
            </a:r>
            <a:endParaRPr lang="en-US" sz="2799" u="none" strike="noStrike" dirty="0">
              <a:solidFill>
                <a:srgbClr val="40352D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3460321" y="4257675"/>
            <a:ext cx="11383536" cy="135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en-US" sz="10099" dirty="0" err="1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질문과</a:t>
            </a:r>
            <a:r>
              <a:rPr lang="en-US" sz="10099" dirty="0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0099" dirty="0" err="1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답변</a:t>
            </a:r>
            <a:endParaRPr lang="en-US" sz="10099" dirty="0">
              <a:solidFill>
                <a:srgbClr val="40352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46289" y="2317812"/>
            <a:ext cx="6795423" cy="852248"/>
            <a:chOff x="0" y="0"/>
            <a:chExt cx="3181762" cy="399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81762" cy="399040"/>
            </a:xfrm>
            <a:custGeom>
              <a:avLst/>
              <a:gdLst/>
              <a:ahLst/>
              <a:cxnLst/>
              <a:rect l="l" t="t" r="r" b="b"/>
              <a:pathLst>
                <a:path w="3181762" h="399040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27253" y="2692670"/>
            <a:ext cx="102532" cy="10253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58215" y="2692670"/>
            <a:ext cx="102532" cy="10253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6465547" y="2367251"/>
            <a:ext cx="535690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THANK YOU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460321" y="4257675"/>
            <a:ext cx="11383536" cy="133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en-US" sz="10099" u="none" strike="noStrike" dirty="0" err="1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감사합니다</a:t>
            </a:r>
            <a:endParaRPr lang="en-US" sz="10099" u="none" strike="noStrike" dirty="0">
              <a:solidFill>
                <a:srgbClr val="40352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7407636" y="7688218"/>
            <a:ext cx="0" cy="384008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0851789" y="7709002"/>
            <a:ext cx="0" cy="384008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7425968" y="7602493"/>
            <a:ext cx="3444153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2</a:t>
            </a:r>
            <a:r>
              <a:rPr lang="ko-KR" altLang="en-US" sz="2800" dirty="0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조</a:t>
            </a:r>
            <a:endParaRPr lang="en-US" sz="2800" dirty="0">
              <a:solidFill>
                <a:srgbClr val="40352D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460321" y="7602493"/>
            <a:ext cx="3444153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84"/>
              </a:lnSpc>
              <a:spcBef>
                <a:spcPct val="0"/>
              </a:spcBef>
            </a:pPr>
            <a:r>
              <a:rPr lang="ko-KR" altLang="en-US" sz="2800" dirty="0" err="1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코딩팡팡</a:t>
            </a:r>
            <a:endParaRPr lang="en-US" sz="2800" dirty="0">
              <a:solidFill>
                <a:srgbClr val="40352D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391615" y="7602493"/>
            <a:ext cx="3444153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4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E2I3</a:t>
            </a:r>
            <a:endParaRPr lang="en-US" sz="2800" u="none" strike="noStrike" dirty="0">
              <a:solidFill>
                <a:srgbClr val="40352D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617156" y="1008761"/>
            <a:ext cx="7399557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 dirty="0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CONTENTS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2951841" y="2486958"/>
            <a:ext cx="7070189" cy="1137298"/>
            <a:chOff x="2952941" y="3870675"/>
            <a:chExt cx="5823152" cy="925971"/>
          </a:xfrm>
        </p:grpSpPr>
        <p:grpSp>
          <p:nvGrpSpPr>
            <p:cNvPr id="31" name="Group 31"/>
            <p:cNvGrpSpPr/>
            <p:nvPr/>
          </p:nvGrpSpPr>
          <p:grpSpPr>
            <a:xfrm>
              <a:off x="2952941" y="3870675"/>
              <a:ext cx="5823152" cy="925971"/>
              <a:chOff x="-2050" y="-34519"/>
              <a:chExt cx="2726524" cy="43355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-2050" y="-34519"/>
                <a:ext cx="2724474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2724474" h="399040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4246288" y="4015811"/>
              <a:ext cx="4298870" cy="52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ko-KR" alt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조원</a:t>
              </a:r>
              <a:r>
                <a:rPr 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 </a:t>
              </a:r>
              <a:r>
                <a:rPr lang="ko-KR" alt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및 프로젝트 </a:t>
              </a:r>
              <a:r>
                <a:rPr 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소개</a:t>
              </a:r>
              <a:endParaRPr lang="en-US" sz="3300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3243607" y="4015811"/>
              <a:ext cx="636438" cy="52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 dirty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1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951843" y="4914900"/>
            <a:ext cx="7070189" cy="1138826"/>
            <a:chOff x="9507529" y="3869431"/>
            <a:chExt cx="5823152" cy="927215"/>
          </a:xfrm>
        </p:grpSpPr>
        <p:grpSp>
          <p:nvGrpSpPr>
            <p:cNvPr id="34" name="Group 34"/>
            <p:cNvGrpSpPr/>
            <p:nvPr/>
          </p:nvGrpSpPr>
          <p:grpSpPr>
            <a:xfrm>
              <a:off x="9507529" y="3869431"/>
              <a:ext cx="5823152" cy="927215"/>
              <a:chOff x="-2050" y="-35101"/>
              <a:chExt cx="2726524" cy="434141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-2050" y="-35101"/>
                <a:ext cx="2724474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2724474" h="399040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10800877" y="4015811"/>
              <a:ext cx="4298870" cy="52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ko-KR" alt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프로젝트 발전 방향</a:t>
              </a:r>
              <a:endParaRPr lang="en-US" sz="3300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9798196" y="4015811"/>
              <a:ext cx="636438" cy="52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3</a:t>
              </a:r>
              <a:endParaRPr lang="en-US" sz="3300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2951842" y="6153010"/>
            <a:ext cx="7093975" cy="1124090"/>
            <a:chOff x="2981025" y="6558359"/>
            <a:chExt cx="5842743" cy="915216"/>
          </a:xfrm>
        </p:grpSpPr>
        <p:grpSp>
          <p:nvGrpSpPr>
            <p:cNvPr id="43" name="Group 43"/>
            <p:cNvGrpSpPr/>
            <p:nvPr/>
          </p:nvGrpSpPr>
          <p:grpSpPr>
            <a:xfrm>
              <a:off x="2981025" y="6558359"/>
              <a:ext cx="5842743" cy="915216"/>
              <a:chOff x="0" y="-29483"/>
              <a:chExt cx="2735697" cy="428523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1223" y="-29483"/>
                <a:ext cx="2724474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2724474" h="399040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4246288" y="6715478"/>
              <a:ext cx="4298870" cy="52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ko-KR" alt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홈페이지 소개</a:t>
              </a:r>
              <a:endParaRPr lang="en-US" sz="3300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243607" y="6720266"/>
              <a:ext cx="636438" cy="52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4</a:t>
              </a:r>
              <a:endParaRPr lang="en-US" sz="3300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951841" y="7505700"/>
            <a:ext cx="7093975" cy="1108940"/>
            <a:chOff x="9517223" y="6563414"/>
            <a:chExt cx="5842743" cy="902882"/>
          </a:xfrm>
        </p:grpSpPr>
        <p:grpSp>
          <p:nvGrpSpPr>
            <p:cNvPr id="46" name="Group 46"/>
            <p:cNvGrpSpPr/>
            <p:nvPr/>
          </p:nvGrpSpPr>
          <p:grpSpPr>
            <a:xfrm>
              <a:off x="9517223" y="6563414"/>
              <a:ext cx="5842743" cy="902882"/>
              <a:chOff x="0" y="-23708"/>
              <a:chExt cx="2735697" cy="42274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1223" y="-23708"/>
                <a:ext cx="2724474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2724474" h="399040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10740107" y="6710882"/>
              <a:ext cx="4298870" cy="52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Q&amp;A</a:t>
              </a:r>
              <a:endParaRPr lang="en-US" sz="3300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9737426" y="6715670"/>
              <a:ext cx="636438" cy="52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5</a:t>
              </a:r>
              <a:endParaRPr lang="en-US" sz="3300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978285" y="3675198"/>
            <a:ext cx="7070189" cy="1137298"/>
            <a:chOff x="2952941" y="3870675"/>
            <a:chExt cx="5823152" cy="925971"/>
          </a:xfrm>
        </p:grpSpPr>
        <p:grpSp>
          <p:nvGrpSpPr>
            <p:cNvPr id="58" name="Group 31"/>
            <p:cNvGrpSpPr/>
            <p:nvPr/>
          </p:nvGrpSpPr>
          <p:grpSpPr>
            <a:xfrm>
              <a:off x="2952941" y="3870675"/>
              <a:ext cx="5823152" cy="925971"/>
              <a:chOff x="-2050" y="-34519"/>
              <a:chExt cx="2726524" cy="433559"/>
            </a:xfrm>
          </p:grpSpPr>
          <p:sp>
            <p:nvSpPr>
              <p:cNvPr id="67" name="Freeform 32"/>
              <p:cNvSpPr/>
              <p:nvPr/>
            </p:nvSpPr>
            <p:spPr>
              <a:xfrm>
                <a:off x="-2050" y="-34519"/>
                <a:ext cx="2724474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2724474" h="399040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68" name="TextBox 33"/>
              <p:cNvSpPr txBox="1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63" name="TextBox 49"/>
            <p:cNvSpPr txBox="1"/>
            <p:nvPr/>
          </p:nvSpPr>
          <p:spPr>
            <a:xfrm>
              <a:off x="4246288" y="4015811"/>
              <a:ext cx="4298870" cy="52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ko-KR" alt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타겟 설정</a:t>
              </a:r>
              <a:endParaRPr lang="en-US" sz="3300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66" name="TextBox 55"/>
            <p:cNvSpPr txBox="1"/>
            <p:nvPr/>
          </p:nvSpPr>
          <p:spPr>
            <a:xfrm>
              <a:off x="3243607" y="4015811"/>
              <a:ext cx="636438" cy="522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2</a:t>
              </a:r>
              <a:endParaRPr lang="en-US" sz="3300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481637" y="1214835"/>
            <a:ext cx="6536911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ko-KR" altLang="en-US" sz="8845" dirty="0" err="1" smtClean="0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조원소개</a:t>
            </a:r>
            <a:endParaRPr lang="en-US" sz="8845" dirty="0">
              <a:solidFill>
                <a:srgbClr val="40352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1350504" y="2993349"/>
            <a:ext cx="2964870" cy="852248"/>
            <a:chOff x="2759922" y="7408258"/>
            <a:chExt cx="2964870" cy="852248"/>
          </a:xfrm>
        </p:grpSpPr>
        <p:grpSp>
          <p:nvGrpSpPr>
            <p:cNvPr id="30" name="Group 30"/>
            <p:cNvGrpSpPr/>
            <p:nvPr/>
          </p:nvGrpSpPr>
          <p:grpSpPr>
            <a:xfrm>
              <a:off x="2759922" y="7408258"/>
              <a:ext cx="2964870" cy="852248"/>
              <a:chOff x="0" y="0"/>
              <a:chExt cx="1388215" cy="39904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388215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388215" h="399040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 b="1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endParaRPr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2759922" y="7545394"/>
              <a:ext cx="2964870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ko-KR" altLang="en-US" sz="2799" b="1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김경문</a:t>
              </a:r>
              <a:endParaRPr lang="en-US" sz="2799" b="1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7679019" y="2992197"/>
            <a:ext cx="2964870" cy="852248"/>
            <a:chOff x="9295186" y="7408258"/>
            <a:chExt cx="2964870" cy="852248"/>
          </a:xfrm>
        </p:grpSpPr>
        <p:grpSp>
          <p:nvGrpSpPr>
            <p:cNvPr id="36" name="Group 36"/>
            <p:cNvGrpSpPr/>
            <p:nvPr/>
          </p:nvGrpSpPr>
          <p:grpSpPr>
            <a:xfrm>
              <a:off x="9295186" y="7408258"/>
              <a:ext cx="2964870" cy="852248"/>
              <a:chOff x="0" y="0"/>
              <a:chExt cx="1388215" cy="39904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88215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388215" h="399040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 b="1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endParaRPr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9296833" y="7545394"/>
              <a:ext cx="2963223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ko-KR" altLang="en-US" sz="2799" b="1" dirty="0" err="1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홍명주</a:t>
              </a:r>
              <a:endParaRPr lang="en-US" sz="2799" b="1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3994752" y="2963622"/>
            <a:ext cx="2964870" cy="852248"/>
            <a:chOff x="12564856" y="7408258"/>
            <a:chExt cx="2964870" cy="852248"/>
          </a:xfrm>
        </p:grpSpPr>
        <p:grpSp>
          <p:nvGrpSpPr>
            <p:cNvPr id="39" name="Group 39"/>
            <p:cNvGrpSpPr/>
            <p:nvPr/>
          </p:nvGrpSpPr>
          <p:grpSpPr>
            <a:xfrm>
              <a:off x="12564856" y="7408258"/>
              <a:ext cx="2964870" cy="852248"/>
              <a:chOff x="0" y="0"/>
              <a:chExt cx="1388215" cy="39904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88215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388215" h="399040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 b="1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endParaRPr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12564856" y="7545394"/>
              <a:ext cx="2963223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ko-KR" altLang="en-US" sz="2799" b="1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김원진</a:t>
              </a:r>
              <a:endParaRPr lang="en-US" sz="2799" b="1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515573" y="2992197"/>
            <a:ext cx="2970871" cy="852248"/>
            <a:chOff x="6110270" y="7408258"/>
            <a:chExt cx="2970871" cy="852248"/>
          </a:xfrm>
        </p:grpSpPr>
        <p:grpSp>
          <p:nvGrpSpPr>
            <p:cNvPr id="33" name="Group 33"/>
            <p:cNvGrpSpPr/>
            <p:nvPr/>
          </p:nvGrpSpPr>
          <p:grpSpPr>
            <a:xfrm>
              <a:off x="6110270" y="7408258"/>
              <a:ext cx="2964870" cy="852248"/>
              <a:chOff x="0" y="0"/>
              <a:chExt cx="1388215" cy="39904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388215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388215" h="399040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 b="1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endParaRPr>
              </a:p>
            </p:txBody>
          </p:sp>
        </p:grpSp>
        <p:sp>
          <p:nvSpPr>
            <p:cNvPr id="64" name="TextBox 52"/>
            <p:cNvSpPr txBox="1"/>
            <p:nvPr/>
          </p:nvSpPr>
          <p:spPr>
            <a:xfrm>
              <a:off x="6116271" y="7570154"/>
              <a:ext cx="2964870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ko-KR" altLang="en-US" sz="2799" b="1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김예은</a:t>
              </a:r>
              <a:endParaRPr lang="en-US" sz="2799" b="1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0831306" y="2984539"/>
            <a:ext cx="2964870" cy="852248"/>
            <a:chOff x="12564856" y="7408258"/>
            <a:chExt cx="2964870" cy="852248"/>
          </a:xfrm>
        </p:grpSpPr>
        <p:grpSp>
          <p:nvGrpSpPr>
            <p:cNvPr id="70" name="Group 39"/>
            <p:cNvGrpSpPr/>
            <p:nvPr/>
          </p:nvGrpSpPr>
          <p:grpSpPr>
            <a:xfrm>
              <a:off x="12564856" y="7408258"/>
              <a:ext cx="2964870" cy="852248"/>
              <a:chOff x="0" y="0"/>
              <a:chExt cx="1388215" cy="399040"/>
            </a:xfrm>
          </p:grpSpPr>
          <p:sp>
            <p:nvSpPr>
              <p:cNvPr id="72" name="Freeform 40"/>
              <p:cNvSpPr/>
              <p:nvPr/>
            </p:nvSpPr>
            <p:spPr>
              <a:xfrm>
                <a:off x="0" y="0"/>
                <a:ext cx="1388215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388215" h="399040">
                    <a:moveTo>
                      <a:pt x="41779" y="0"/>
                    </a:moveTo>
                    <a:lnTo>
                      <a:pt x="1346436" y="0"/>
                    </a:lnTo>
                    <a:cubicBezTo>
                      <a:pt x="1369510" y="0"/>
                      <a:pt x="1388215" y="18705"/>
                      <a:pt x="1388215" y="41779"/>
                    </a:cubicBezTo>
                    <a:lnTo>
                      <a:pt x="1388215" y="357261"/>
                    </a:lnTo>
                    <a:cubicBezTo>
                      <a:pt x="1388215" y="368342"/>
                      <a:pt x="1383813" y="378968"/>
                      <a:pt x="1375978" y="386804"/>
                    </a:cubicBezTo>
                    <a:cubicBezTo>
                      <a:pt x="1368143" y="394639"/>
                      <a:pt x="1357516" y="399040"/>
                      <a:pt x="1346436" y="399040"/>
                    </a:cubicBezTo>
                    <a:lnTo>
                      <a:pt x="41779" y="399040"/>
                    </a:lnTo>
                    <a:cubicBezTo>
                      <a:pt x="30699" y="399040"/>
                      <a:pt x="20072" y="394639"/>
                      <a:pt x="12237" y="386804"/>
                    </a:cubicBezTo>
                    <a:cubicBezTo>
                      <a:pt x="4402" y="378968"/>
                      <a:pt x="0" y="368342"/>
                      <a:pt x="0" y="357261"/>
                    </a:cubicBezTo>
                    <a:lnTo>
                      <a:pt x="0" y="41779"/>
                    </a:lnTo>
                    <a:cubicBezTo>
                      <a:pt x="0" y="30699"/>
                      <a:pt x="4402" y="20072"/>
                      <a:pt x="12237" y="12237"/>
                    </a:cubicBezTo>
                    <a:cubicBezTo>
                      <a:pt x="20072" y="4402"/>
                      <a:pt x="30699" y="0"/>
                      <a:pt x="417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0352D"/>
                </a:solidFill>
                <a:prstDash val="solid"/>
                <a:miter/>
              </a:ln>
            </p:spPr>
          </p:sp>
          <p:sp>
            <p:nvSpPr>
              <p:cNvPr id="73" name="TextBox 41"/>
              <p:cNvSpPr txBox="1"/>
              <p:nvPr/>
            </p:nvSpPr>
            <p:spPr>
              <a:xfrm>
                <a:off x="0" y="-19050"/>
                <a:ext cx="1388215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 b="1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endParaRPr>
              </a:p>
            </p:txBody>
          </p:sp>
        </p:grpSp>
        <p:sp>
          <p:nvSpPr>
            <p:cNvPr id="71" name="TextBox 54"/>
            <p:cNvSpPr txBox="1"/>
            <p:nvPr/>
          </p:nvSpPr>
          <p:spPr>
            <a:xfrm>
              <a:off x="12564856" y="7545394"/>
              <a:ext cx="2963223" cy="551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ko-KR" altLang="en-US" sz="2799" b="1" dirty="0" smtClean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양주원</a:t>
              </a:r>
              <a:endParaRPr lang="en-US" sz="2799" b="1" dirty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365744" y="4258663"/>
            <a:ext cx="29325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HTML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CSS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JavaScript</a:t>
            </a:r>
          </a:p>
          <a:p>
            <a:endParaRPr lang="en-US" altLang="ko-KR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로그인</a:t>
            </a:r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회원가입 구현</a:t>
            </a:r>
            <a:endParaRPr lang="en-US" altLang="ko-KR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-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기능 활성화 </a:t>
            </a:r>
            <a:endParaRPr lang="en-US" altLang="ko-KR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Firebase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통한 회원 </a:t>
            </a:r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DB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관리 기능</a:t>
            </a:r>
            <a:endParaRPr lang="en-US" altLang="ko-KR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Intro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페이지 제작</a:t>
            </a:r>
            <a:endParaRPr lang="en-US" altLang="ko-KR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리뷰</a:t>
            </a:r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프리뷰 페이지 제작</a:t>
            </a:r>
            <a:endParaRPr lang="en-US" altLang="ko-KR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각종 페이지 기능 구현</a:t>
            </a:r>
            <a:endParaRPr lang="en-US" altLang="ko-KR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게임 페이지 제작</a:t>
            </a:r>
            <a:endParaRPr lang="en-US" altLang="ko-KR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endParaRPr lang="en-US" altLang="ko-KR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팀원들 </a:t>
            </a:r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commit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횟수 관찰</a:t>
            </a:r>
            <a:endParaRPr lang="en-US" altLang="ko-KR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endParaRPr lang="en-US" altLang="ko-KR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484981" y="4258663"/>
            <a:ext cx="29325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HTML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CSS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JavaScript</a:t>
            </a:r>
          </a:p>
          <a:p>
            <a:endParaRPr lang="en-US" altLang="ko-KR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아이디어 제공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Firebase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게임 랭킹 구현</a:t>
            </a:r>
          </a:p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알고리즘 </a:t>
            </a:r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1,2,3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게임 제작</a:t>
            </a:r>
          </a:p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반복</a:t>
            </a:r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&amp;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패턴 </a:t>
            </a:r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1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게임 제작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-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게임 자료 찾기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CSS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총괄</a:t>
            </a:r>
          </a:p>
          <a:p>
            <a:endParaRPr lang="ko-KR" altLang="en-US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조원 의견 반대</a:t>
            </a:r>
          </a:p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버그 발견 담당</a:t>
            </a:r>
          </a:p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이거 해주세요 담당</a:t>
            </a:r>
            <a:endParaRPr lang="ko-KR" altLang="en-US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685381" y="4258663"/>
            <a:ext cx="29325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HTML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CSS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JavaScript</a:t>
            </a:r>
          </a:p>
          <a:p>
            <a:endParaRPr lang="en-US" altLang="ko-KR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firebase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맛보기</a:t>
            </a:r>
          </a:p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디버깅 파트 게임제작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-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게임 </a:t>
            </a:r>
            <a:r>
              <a:rPr lang="ko-KR" altLang="en-US" dirty="0" err="1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자료찾기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-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게임 </a:t>
            </a:r>
            <a:r>
              <a:rPr lang="ko-KR" altLang="en-US" dirty="0" err="1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기능구현</a:t>
            </a:r>
            <a:endParaRPr lang="ko-KR" altLang="en-US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endParaRPr lang="ko-KR" altLang="en-US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조원 의견 조율</a:t>
            </a:r>
          </a:p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페이지 훑어보며 자잘한 기능 구현</a:t>
            </a:r>
          </a:p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팀 내 </a:t>
            </a:r>
            <a:r>
              <a:rPr lang="ko-KR" altLang="en-US" dirty="0" err="1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금쪽이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담당</a:t>
            </a:r>
            <a:endParaRPr lang="ko-KR" altLang="en-US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846526" y="4258663"/>
            <a:ext cx="29480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HTML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CSS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JavaScript</a:t>
            </a:r>
          </a:p>
          <a:p>
            <a:endParaRPr lang="en-US" altLang="ko-KR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css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레이아웃 담당</a:t>
            </a:r>
          </a:p>
          <a:p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메인 제작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및 </a:t>
            </a:r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css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부여 </a:t>
            </a:r>
            <a:r>
              <a:rPr lang="ko-KR" altLang="en-US" dirty="0" err="1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결제창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제작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endParaRPr lang="ko-KR" altLang="en-US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F&amp;Q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페이지 </a:t>
            </a:r>
            <a:r>
              <a:rPr lang="ko-KR" altLang="en-US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선택기능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부여  </a:t>
            </a:r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css / </a:t>
            </a:r>
            <a:r>
              <a:rPr lang="ko-KR" altLang="en-US" dirty="0" err="1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반응형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부여</a:t>
            </a:r>
            <a:endParaRPr lang="ko-KR" altLang="en-US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참고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사이트들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링크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담당</a:t>
            </a:r>
          </a:p>
          <a:p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아이디어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의견 제시 담당</a:t>
            </a:r>
            <a:endParaRPr lang="ko-KR" altLang="en-US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009981" y="4258663"/>
            <a:ext cx="2932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HTML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CSS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JavaScript</a:t>
            </a:r>
          </a:p>
          <a:p>
            <a:endParaRPr lang="en-US" altLang="ko-KR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css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레이아웃 담당</a:t>
            </a: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1:1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문의</a:t>
            </a:r>
            <a:r>
              <a: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FnQ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페이지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제작</a:t>
            </a:r>
            <a:endParaRPr lang="ko-KR" altLang="en-US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1:1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문의 파일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첨부 제작 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리스트 추가 기능 </a:t>
            </a:r>
            <a:r>
              <a:rPr lang="ko-KR" altLang="en-US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부여 </a:t>
            </a:r>
            <a:r>
              <a:rPr lang="ko-KR" altLang="en-US" dirty="0" err="1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반응형</a:t>
            </a:r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적용</a:t>
            </a:r>
          </a:p>
          <a:p>
            <a:r>
              <a: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팀내 귀여움 담당</a:t>
            </a:r>
            <a:endParaRPr lang="ko-KR" altLang="en-US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50"/>
          <p:cNvSpPr txBox="1"/>
          <p:nvPr/>
        </p:nvSpPr>
        <p:spPr>
          <a:xfrm>
            <a:off x="1481637" y="1214835"/>
            <a:ext cx="8348163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ko-KR" altLang="en-US" sz="8845" dirty="0" smtClean="0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소개</a:t>
            </a:r>
            <a:endParaRPr lang="en-US" sz="8845" dirty="0">
              <a:solidFill>
                <a:srgbClr val="40352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7" t="6052" r="33794" b="11499"/>
          <a:stretch/>
        </p:blipFill>
        <p:spPr>
          <a:xfrm>
            <a:off x="2549265" y="2614867"/>
            <a:ext cx="5447924" cy="63246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783" y="2262442"/>
            <a:ext cx="7215946" cy="667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50"/>
          <p:cNvSpPr txBox="1"/>
          <p:nvPr/>
        </p:nvSpPr>
        <p:spPr>
          <a:xfrm>
            <a:off x="1481637" y="1214835"/>
            <a:ext cx="8348163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ko-KR" altLang="en-US" sz="8845" dirty="0" smtClean="0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소개</a:t>
            </a:r>
            <a:endParaRPr lang="en-US" sz="8845" dirty="0">
              <a:solidFill>
                <a:srgbClr val="40352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676400" y="2852831"/>
            <a:ext cx="7162800" cy="5943600"/>
          </a:xfrm>
          <a:prstGeom prst="roundRect">
            <a:avLst>
              <a:gd name="adj" fmla="val 2150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274470" y="3162300"/>
            <a:ext cx="7594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480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   </a:t>
            </a:r>
            <a:r>
              <a:rPr lang="ko-KR" altLang="en-US" sz="480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주요 특성 및 핵심 요소</a:t>
            </a:r>
            <a:endParaRPr lang="ko-KR" altLang="en-US" sz="48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28925" y="4177447"/>
            <a:ext cx="486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유아의 창의력과 사고력 증진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-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두뇌발달폭발기인 아이를 위한 </a:t>
            </a:r>
            <a:r>
              <a:rPr lang="ko-KR" altLang="en-US" b="1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사고력학습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!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28924" y="5367377"/>
            <a:ext cx="486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유아의 발달 단계에 따른 </a:t>
            </a:r>
            <a:r>
              <a:rPr lang="ko-KR" altLang="en-US" b="1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학습난이도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조절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-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세분화된 레벨 테스트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28924" y="6557307"/>
            <a:ext cx="547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스토레텔링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기반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STEP</a:t>
            </a:r>
          </a:p>
          <a:p>
            <a:r>
              <a:rPr lang="en-US" altLang="ko-KR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 -</a:t>
            </a:r>
            <a:r>
              <a:rPr lang="ko-KR" altLang="en-US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스토리를 </a:t>
            </a:r>
            <a:r>
              <a:rPr lang="ko-KR" altLang="en-US" b="1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기반으로한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재미있는 컨텐츠들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!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828924" y="7689581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유아에게 올바른 매체 교육 제공</a:t>
            </a:r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 -</a:t>
            </a:r>
            <a:r>
              <a:rPr lang="ko-KR" altLang="en-US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pc </a:t>
            </a:r>
            <a:r>
              <a:rPr lang="ko-KR" altLang="en-US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사용법부터 코딩기초교육까지</a:t>
            </a:r>
            <a:r>
              <a:rPr lang="en-US" altLang="ko-KR" b="1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!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489515" y="2852831"/>
            <a:ext cx="7162800" cy="5943600"/>
          </a:xfrm>
          <a:prstGeom prst="roundRect">
            <a:avLst>
              <a:gd name="adj" fmla="val 2150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1556366" y="3162300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4800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   목적</a:t>
            </a:r>
            <a:endParaRPr lang="ko-KR" altLang="en-US" sz="48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840758" y="5073241"/>
            <a:ext cx="4495800" cy="45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8609"/>
              </a:lnSpc>
              <a:buFont typeface="Arial" panose="020B0604020202020204" pitchFamily="34" charset="0"/>
              <a:buChar char="•"/>
            </a:pPr>
            <a:r>
              <a:rPr lang="en-US" altLang="ko-KR" b="1" spc="-100" dirty="0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en-US" altLang="ko-KR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IT </a:t>
            </a:r>
            <a:r>
              <a:rPr lang="ko-KR" altLang="en-US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발전으로 인한 </a:t>
            </a:r>
            <a:r>
              <a:rPr lang="ko-KR" altLang="en-US" b="1" spc="-100" dirty="0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디지털 </a:t>
            </a:r>
            <a:r>
              <a:rPr lang="ko-KR" altLang="en-US" b="1" spc="-100" dirty="0" err="1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시대화</a:t>
            </a:r>
            <a:endParaRPr lang="en-US" altLang="ko-KR" b="1" spc="-100" dirty="0">
              <a:solidFill>
                <a:srgbClr val="000000">
                  <a:alpha val="90980"/>
                </a:srgb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40758" y="5758162"/>
            <a:ext cx="5498465" cy="7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8609"/>
              </a:lnSpc>
              <a:buFont typeface="Arial" panose="020B0604020202020204" pitchFamily="34" charset="0"/>
              <a:buChar char="•"/>
            </a:pPr>
            <a:r>
              <a:rPr lang="ko-KR" altLang="en-US" b="1" spc="-100" dirty="0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창의적 </a:t>
            </a:r>
            <a:r>
              <a:rPr lang="ko-KR" altLang="en-US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문제해결</a:t>
            </a:r>
            <a:r>
              <a:rPr lang="en-US" altLang="ko-KR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논리적 사고력</a:t>
            </a:r>
            <a:r>
              <a:rPr lang="en-US" altLang="ko-KR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협업 능력 등 증진 </a:t>
            </a:r>
            <a:endParaRPr lang="en-US" altLang="ko-KR" b="1" spc="-100" dirty="0">
              <a:solidFill>
                <a:srgbClr val="000000">
                  <a:alpha val="90980"/>
                </a:srgb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endParaRPr lang="en-US" altLang="ko-KR" b="1" dirty="0" smtClean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823015" y="4388320"/>
            <a:ext cx="4495800" cy="45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8609"/>
              </a:lnSpc>
              <a:buFont typeface="Arial" panose="020B0604020202020204" pitchFamily="34" charset="0"/>
              <a:buChar char="•"/>
            </a:pPr>
            <a:r>
              <a:rPr lang="en-US" altLang="ko-KR" b="1" spc="-100" dirty="0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2025 </a:t>
            </a:r>
            <a:r>
              <a:rPr lang="ko-KR" altLang="en-US" b="1" spc="-100" dirty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초등 코딩교육의무화</a:t>
            </a:r>
            <a:endParaRPr lang="en-US" altLang="ko-KR" b="1" spc="-100" dirty="0">
              <a:solidFill>
                <a:srgbClr val="000000">
                  <a:alpha val="90980"/>
                </a:srgb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840758" y="6453799"/>
            <a:ext cx="4495800" cy="45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8609"/>
              </a:lnSpc>
              <a:buFont typeface="Arial" panose="020B0604020202020204" pitchFamily="34" charset="0"/>
              <a:buChar char="•"/>
            </a:pPr>
            <a:r>
              <a:rPr lang="en-US" altLang="ko-KR" b="1" spc="-100" dirty="0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ko-KR" altLang="en-US" b="1" spc="-100" dirty="0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놀이를 통한 코딩의 기본 개념 학습  </a:t>
            </a:r>
            <a:endParaRPr lang="en-US" altLang="ko-KR" b="1" spc="-100" dirty="0">
              <a:solidFill>
                <a:srgbClr val="000000">
                  <a:alpha val="90980"/>
                </a:srgb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857138" y="7275689"/>
            <a:ext cx="4495800" cy="45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8609"/>
              </a:lnSpc>
              <a:buFont typeface="Arial" panose="020B0604020202020204" pitchFamily="34" charset="0"/>
              <a:buChar char="•"/>
            </a:pPr>
            <a:r>
              <a:rPr lang="en-US" altLang="ko-KR" b="1" spc="-100" dirty="0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ko-KR" altLang="en-US" b="1" spc="-100" dirty="0" smtClean="0">
                <a:solidFill>
                  <a:srgbClr val="000000">
                    <a:alpha val="90980"/>
                  </a:srgbClr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디지털 사회에서의 필요한 기초 역량 개발</a:t>
            </a:r>
            <a:endParaRPr lang="en-US" altLang="ko-KR" b="1" spc="-100" dirty="0">
              <a:solidFill>
                <a:srgbClr val="000000">
                  <a:alpha val="90980"/>
                </a:srgbClr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0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010050" y="3195905"/>
            <a:ext cx="5862306" cy="3090595"/>
            <a:chOff x="0" y="0"/>
            <a:chExt cx="908225" cy="47881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08225" cy="478814"/>
            </a:xfrm>
            <a:custGeom>
              <a:avLst/>
              <a:gdLst/>
              <a:ahLst/>
              <a:cxnLst/>
              <a:rect l="l" t="t" r="r" b="b"/>
              <a:pathLst>
                <a:path w="908225" h="478814">
                  <a:moveTo>
                    <a:pt x="30374" y="0"/>
                  </a:moveTo>
                  <a:lnTo>
                    <a:pt x="877850" y="0"/>
                  </a:lnTo>
                  <a:cubicBezTo>
                    <a:pt x="885906" y="0"/>
                    <a:pt x="893632" y="3200"/>
                    <a:pt x="899328" y="8896"/>
                  </a:cubicBezTo>
                  <a:cubicBezTo>
                    <a:pt x="905024" y="14593"/>
                    <a:pt x="908225" y="22319"/>
                    <a:pt x="908225" y="30374"/>
                  </a:cubicBezTo>
                  <a:lnTo>
                    <a:pt x="908225" y="448440"/>
                  </a:lnTo>
                  <a:cubicBezTo>
                    <a:pt x="908225" y="456495"/>
                    <a:pt x="905024" y="464221"/>
                    <a:pt x="899328" y="469918"/>
                  </a:cubicBezTo>
                  <a:cubicBezTo>
                    <a:pt x="893632" y="475614"/>
                    <a:pt x="885906" y="478814"/>
                    <a:pt x="877850" y="478814"/>
                  </a:cubicBezTo>
                  <a:lnTo>
                    <a:pt x="30374" y="478814"/>
                  </a:lnTo>
                  <a:cubicBezTo>
                    <a:pt x="22319" y="478814"/>
                    <a:pt x="14593" y="475614"/>
                    <a:pt x="8896" y="469918"/>
                  </a:cubicBezTo>
                  <a:cubicBezTo>
                    <a:pt x="3200" y="464221"/>
                    <a:pt x="0" y="456495"/>
                    <a:pt x="0" y="448440"/>
                  </a:cubicBezTo>
                  <a:lnTo>
                    <a:pt x="0" y="30374"/>
                  </a:lnTo>
                  <a:cubicBezTo>
                    <a:pt x="0" y="22319"/>
                    <a:pt x="3200" y="14593"/>
                    <a:pt x="8896" y="8896"/>
                  </a:cubicBezTo>
                  <a:cubicBezTo>
                    <a:pt x="14593" y="3200"/>
                    <a:pt x="22319" y="0"/>
                    <a:pt x="30374" y="0"/>
                  </a:cubicBezTo>
                  <a:close/>
                </a:path>
              </a:pathLst>
            </a:custGeom>
            <a:blipFill>
              <a:blip r:embed="rId4"/>
              <a:stretch>
                <a:fillRect t="-13187" b="-13187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9334596" y="3195904"/>
            <a:ext cx="5862306" cy="3090595"/>
            <a:chOff x="0" y="0"/>
            <a:chExt cx="908225" cy="47881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08225" cy="478814"/>
            </a:xfrm>
            <a:custGeom>
              <a:avLst/>
              <a:gdLst/>
              <a:ahLst/>
              <a:cxnLst/>
              <a:rect l="l" t="t" r="r" b="b"/>
              <a:pathLst>
                <a:path w="908225" h="478814">
                  <a:moveTo>
                    <a:pt x="30374" y="0"/>
                  </a:moveTo>
                  <a:lnTo>
                    <a:pt x="877850" y="0"/>
                  </a:lnTo>
                  <a:cubicBezTo>
                    <a:pt x="885906" y="0"/>
                    <a:pt x="893632" y="3200"/>
                    <a:pt x="899328" y="8896"/>
                  </a:cubicBezTo>
                  <a:cubicBezTo>
                    <a:pt x="905024" y="14593"/>
                    <a:pt x="908225" y="22319"/>
                    <a:pt x="908225" y="30374"/>
                  </a:cubicBezTo>
                  <a:lnTo>
                    <a:pt x="908225" y="448440"/>
                  </a:lnTo>
                  <a:cubicBezTo>
                    <a:pt x="908225" y="456495"/>
                    <a:pt x="905024" y="464221"/>
                    <a:pt x="899328" y="469918"/>
                  </a:cubicBezTo>
                  <a:cubicBezTo>
                    <a:pt x="893632" y="475614"/>
                    <a:pt x="885906" y="478814"/>
                    <a:pt x="877850" y="478814"/>
                  </a:cubicBezTo>
                  <a:lnTo>
                    <a:pt x="30374" y="478814"/>
                  </a:lnTo>
                  <a:cubicBezTo>
                    <a:pt x="22319" y="478814"/>
                    <a:pt x="14593" y="475614"/>
                    <a:pt x="8896" y="469918"/>
                  </a:cubicBezTo>
                  <a:cubicBezTo>
                    <a:pt x="3200" y="464221"/>
                    <a:pt x="0" y="456495"/>
                    <a:pt x="0" y="448440"/>
                  </a:cubicBezTo>
                  <a:lnTo>
                    <a:pt x="0" y="30374"/>
                  </a:lnTo>
                  <a:cubicBezTo>
                    <a:pt x="0" y="22319"/>
                    <a:pt x="3200" y="14593"/>
                    <a:pt x="8896" y="8896"/>
                  </a:cubicBezTo>
                  <a:cubicBezTo>
                    <a:pt x="14593" y="3200"/>
                    <a:pt x="22319" y="0"/>
                    <a:pt x="30374" y="0"/>
                  </a:cubicBezTo>
                  <a:close/>
                </a:path>
              </a:pathLst>
            </a:custGeom>
            <a:blipFill>
              <a:blip r:embed="rId5"/>
              <a:stretch>
                <a:fillRect l="-28518" t="-52334" r="-26127" b="-43099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id="35" name="TextBox 35"/>
          <p:cNvSpPr txBox="1"/>
          <p:nvPr/>
        </p:nvSpPr>
        <p:spPr>
          <a:xfrm>
            <a:off x="2209800" y="6854037"/>
            <a:ext cx="1474455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367"/>
              </a:lnSpc>
              <a:spcBef>
                <a:spcPct val="0"/>
              </a:spcBef>
            </a:pP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본 </a:t>
            </a:r>
            <a:r>
              <a:rPr lang="en-US" sz="2799" u="none" strike="noStrike" dirty="0" err="1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프로젝트는</a:t>
            </a:r>
            <a:r>
              <a:rPr lang="en-US" sz="2799" u="none" strike="noStrike" dirty="0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ko-KR" altLang="en-US" sz="2799" u="none" strike="noStrike" dirty="0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유아코딩교육</a:t>
            </a:r>
            <a:r>
              <a:rPr lang="en-US" sz="2799" u="none" strike="noStrike" dirty="0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ko-KR" altLang="en-US" sz="2799" dirty="0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홈페이지</a:t>
            </a:r>
            <a:r>
              <a:rPr lang="en-US" sz="2799" u="none" strike="noStrike" dirty="0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를 </a:t>
            </a:r>
            <a:r>
              <a:rPr lang="en-US" sz="2799" u="none" strike="noStrike" dirty="0" err="1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위해</a:t>
            </a:r>
            <a:r>
              <a:rPr lang="en-US" sz="2799" u="none" strike="noStrike" dirty="0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팀원들이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협력하여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실행</a:t>
            </a:r>
            <a:r>
              <a:rPr lang="ko-KR" altLang="en-US" sz="2799" u="none" strike="noStrike" dirty="0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한</a:t>
            </a:r>
            <a:r>
              <a:rPr lang="en-US" sz="2799" u="none" strike="noStrike" dirty="0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프로젝트입니다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. </a:t>
            </a:r>
            <a:endParaRPr lang="en-US" sz="2799" u="none" strike="noStrike" dirty="0" smtClean="0">
              <a:solidFill>
                <a:srgbClr val="40352D"/>
              </a:solidFill>
              <a:latin typeface="210 디딤고딕 Light"/>
              <a:ea typeface="210 디딤고딕 Light"/>
            </a:endParaRPr>
          </a:p>
          <a:p>
            <a:pPr marL="0" lvl="0" indent="0" algn="just">
              <a:lnSpc>
                <a:spcPts val="4367"/>
              </a:lnSpc>
              <a:spcBef>
                <a:spcPct val="0"/>
              </a:spcBef>
            </a:pPr>
            <a:r>
              <a:rPr lang="en-US" sz="2799" u="none" strike="noStrike" dirty="0" err="1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이를</a:t>
            </a:r>
            <a:r>
              <a:rPr lang="en-US" sz="2799" u="none" strike="noStrike" dirty="0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통해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ko-KR" altLang="en-US" sz="2799" dirty="0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유아코딩교육</a:t>
            </a:r>
            <a:r>
              <a:rPr lang="en-US" sz="2799" u="none" strike="noStrike" dirty="0" smtClean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서비스의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인지도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향상과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성공적인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마케팅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결과를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얻을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 수 </a:t>
            </a:r>
            <a:r>
              <a:rPr lang="en-US" sz="2799" u="none" strike="noStrike" dirty="0" err="1">
                <a:solidFill>
                  <a:srgbClr val="40352D"/>
                </a:solidFill>
                <a:latin typeface="210 디딤고딕 Light"/>
                <a:ea typeface="210 디딤고딕 Light"/>
              </a:rPr>
              <a:t>있습니다</a:t>
            </a:r>
            <a:r>
              <a:rPr lang="en-US" sz="2799" u="none" strike="noStrike" dirty="0">
                <a:solidFill>
                  <a:srgbClr val="40352D"/>
                </a:solidFill>
                <a:latin typeface="210 디딤고딕 Light"/>
                <a:ea typeface="210 디딤고딕 Light"/>
              </a:rPr>
              <a:t>.</a:t>
            </a:r>
          </a:p>
        </p:txBody>
      </p:sp>
      <p:sp>
        <p:nvSpPr>
          <p:cNvPr id="36" name="TextBox 50"/>
          <p:cNvSpPr txBox="1"/>
          <p:nvPr/>
        </p:nvSpPr>
        <p:spPr>
          <a:xfrm>
            <a:off x="1481637" y="1214835"/>
            <a:ext cx="8348163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ko-KR" altLang="en-US" sz="8845" dirty="0" smtClean="0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소개</a:t>
            </a:r>
            <a:endParaRPr lang="en-US" sz="8845" dirty="0">
              <a:solidFill>
                <a:srgbClr val="40352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32759" y="92031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50"/>
          <p:cNvSpPr txBox="1"/>
          <p:nvPr/>
        </p:nvSpPr>
        <p:spPr>
          <a:xfrm>
            <a:off x="1204339" y="617953"/>
            <a:ext cx="4328857" cy="1250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6000" dirty="0" smtClean="0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Persona</a:t>
            </a:r>
            <a:endParaRPr lang="en-US" sz="6000" dirty="0">
              <a:solidFill>
                <a:srgbClr val="40352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99054" y="1919344"/>
            <a:ext cx="13017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주요 타겟 선정과 제품의 필요성 파악을 위한 인물 설정 </a:t>
            </a:r>
            <a:endParaRPr lang="ko-KR" altLang="en-US" sz="40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96649" y="2925401"/>
            <a:ext cx="77497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유치원생 자녀를 가진 두 부부를 타겟으로 선정</a:t>
            </a:r>
            <a:endParaRPr lang="ko-KR" altLang="en-US" sz="23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796649" y="3651943"/>
            <a:ext cx="5795261" cy="4528405"/>
            <a:chOff x="1728577" y="4057788"/>
            <a:chExt cx="5795261" cy="4528405"/>
          </a:xfrm>
        </p:grpSpPr>
        <p:sp>
          <p:nvSpPr>
            <p:cNvPr id="46" name="하트 45"/>
            <p:cNvSpPr/>
            <p:nvPr/>
          </p:nvSpPr>
          <p:spPr>
            <a:xfrm>
              <a:off x="4421931" y="5217387"/>
              <a:ext cx="468886" cy="397087"/>
            </a:xfrm>
            <a:prstGeom prst="heart">
              <a:avLst/>
            </a:prstGeom>
            <a:solidFill>
              <a:srgbClr val="FFB3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2" r="28591"/>
            <a:stretch/>
          </p:blipFill>
          <p:spPr>
            <a:xfrm>
              <a:off x="5029200" y="4237078"/>
              <a:ext cx="2057400" cy="245173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0" r="28969"/>
            <a:stretch/>
          </p:blipFill>
          <p:spPr>
            <a:xfrm>
              <a:off x="2133599" y="4057788"/>
              <a:ext cx="2133601" cy="245465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1728577" y="6831867"/>
              <a:ext cx="579526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아이가 초등학교에 들어가면 코딩 교육을 받게 될 텐데</a:t>
              </a:r>
              <a:endPara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일반 초등 교육도 버거워 할 수 있잖아요</a:t>
              </a:r>
              <a:r>
                <a:rPr lang="en-US" altLang="ko-KR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.</a:t>
              </a:r>
            </a:p>
            <a:p>
              <a:endPara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그래서 학원을 알아보기도 했지만 이미 몇 개씩 학원을 보내고 있는데 또 추가로 보내는 건 시간상 여건이 나지 않아요</a:t>
              </a:r>
              <a:endPara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0444437" y="3831234"/>
            <a:ext cx="6334187" cy="4499344"/>
            <a:chOff x="10458556" y="4223757"/>
            <a:chExt cx="6200601" cy="477063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3" r="19116" b="19232"/>
            <a:stretch/>
          </p:blipFill>
          <p:spPr>
            <a:xfrm>
              <a:off x="11132917" y="4223757"/>
              <a:ext cx="1939417" cy="2679982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4" t="18473" r="6723" b="19951"/>
            <a:stretch/>
          </p:blipFill>
          <p:spPr>
            <a:xfrm>
              <a:off x="13849485" y="4412547"/>
              <a:ext cx="1939417" cy="2371535"/>
            </a:xfrm>
            <a:prstGeom prst="rect">
              <a:avLst/>
            </a:prstGeom>
          </p:spPr>
        </p:pic>
        <p:sp>
          <p:nvSpPr>
            <p:cNvPr id="47" name="하트 46"/>
            <p:cNvSpPr/>
            <p:nvPr/>
          </p:nvSpPr>
          <p:spPr>
            <a:xfrm>
              <a:off x="13224315" y="5264400"/>
              <a:ext cx="468886" cy="397087"/>
            </a:xfrm>
            <a:prstGeom prst="heart">
              <a:avLst/>
            </a:prstGeom>
            <a:solidFill>
              <a:srgbClr val="FFB3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458556" y="6963069"/>
              <a:ext cx="620060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미래에는 제조업 산업이 지속적으로 줄게 될 거고 </a:t>
              </a:r>
              <a:endPara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또한 어린이부터 어르신까지 핸드폰 외 </a:t>
              </a:r>
              <a:r>
                <a:rPr lang="en-US" altLang="ko-KR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IT </a:t>
              </a:r>
              <a:r>
                <a:rPr lang="ko-KR" altLang="en-US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기계들을 다 쓰는데 모든 것들은 이런 정보화시대에 맞추어 변화 하잖아요</a:t>
              </a:r>
              <a:r>
                <a:rPr lang="en-US" altLang="ko-KR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...</a:t>
              </a:r>
            </a:p>
            <a:p>
              <a:endParaRPr lang="en-US" altLang="ko-KR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그래서 아이들에게 어려울 수 있는 교육을 눈높이에 맞추어 해주는 부분이 필요하다고 생각합니다</a:t>
              </a:r>
              <a:r>
                <a:rPr lang="en-US" altLang="ko-KR" dirty="0" smtClean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.</a:t>
              </a:r>
            </a:p>
            <a:p>
              <a:endParaRPr lang="ko-KR" altLang="en-US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246117" y="8618305"/>
            <a:ext cx="1212546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u="sng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두 부부의 공통점은 </a:t>
            </a:r>
            <a:r>
              <a:rPr lang="en-US" altLang="ko-KR" sz="3500" b="1" u="sng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“</a:t>
            </a:r>
            <a:r>
              <a:rPr lang="ko-KR" altLang="en-US" sz="3500" b="1" u="sng" dirty="0" err="1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코딩교육</a:t>
            </a:r>
            <a:r>
              <a:rPr lang="ko-KR" altLang="en-US" sz="3500" b="1" u="sng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의무화</a:t>
            </a:r>
            <a:r>
              <a:rPr lang="en-US" altLang="ko-KR" sz="3500" b="1" u="sng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”</a:t>
            </a:r>
            <a:r>
              <a:rPr lang="ko-KR" altLang="en-US" sz="3500" b="1" u="sng" dirty="0" smtClean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에 대비하고 싶어한다  </a:t>
            </a:r>
            <a:endParaRPr lang="ko-KR" altLang="en-US" sz="3500" b="1" u="sng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0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2591791" y="2355097"/>
            <a:ext cx="3886200" cy="3321803"/>
            <a:chOff x="2682322" y="3818295"/>
            <a:chExt cx="3991418" cy="3382605"/>
          </a:xfrm>
        </p:grpSpPr>
        <p:grpSp>
          <p:nvGrpSpPr>
            <p:cNvPr id="32" name="Group 32"/>
            <p:cNvGrpSpPr/>
            <p:nvPr/>
          </p:nvGrpSpPr>
          <p:grpSpPr>
            <a:xfrm>
              <a:off x="2682322" y="3818295"/>
              <a:ext cx="3991418" cy="852248"/>
              <a:chOff x="0" y="0"/>
              <a:chExt cx="1868867" cy="39904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868867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399040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342791"/>
                    </a:lnTo>
                    <a:cubicBezTo>
                      <a:pt x="1868867" y="357709"/>
                      <a:pt x="1862941" y="372016"/>
                      <a:pt x="1852392" y="382565"/>
                    </a:cubicBezTo>
                    <a:cubicBezTo>
                      <a:pt x="1841843" y="393114"/>
                      <a:pt x="1827536" y="399040"/>
                      <a:pt x="1812617" y="399040"/>
                    </a:cubicBezTo>
                    <a:lnTo>
                      <a:pt x="56250" y="399040"/>
                    </a:lnTo>
                    <a:cubicBezTo>
                      <a:pt x="41331" y="399040"/>
                      <a:pt x="27024" y="393114"/>
                      <a:pt x="16475" y="382565"/>
                    </a:cubicBezTo>
                    <a:cubicBezTo>
                      <a:pt x="5926" y="372016"/>
                      <a:pt x="0" y="357709"/>
                      <a:pt x="0" y="342791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9050"/>
                <a:ext cx="1868867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2682322" y="3908757"/>
              <a:ext cx="3988020" cy="561526"/>
              <a:chOff x="2682322" y="5123278"/>
              <a:chExt cx="3988020" cy="561526"/>
            </a:xfrm>
          </p:grpSpPr>
          <p:grpSp>
            <p:nvGrpSpPr>
              <p:cNvPr id="35" name="Group 35"/>
              <p:cNvGrpSpPr/>
              <p:nvPr/>
            </p:nvGrpSpPr>
            <p:grpSpPr>
              <a:xfrm>
                <a:off x="6231611" y="5407674"/>
                <a:ext cx="102532" cy="102532"/>
                <a:chOff x="0" y="0"/>
                <a:chExt cx="812800" cy="812800"/>
              </a:xfrm>
            </p:grpSpPr>
            <p:sp>
              <p:nvSpPr>
                <p:cNvPr id="36" name="Freeform 3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37" name="TextBox 3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grpSp>
            <p:nvGrpSpPr>
              <p:cNvPr id="38" name="Group 38"/>
              <p:cNvGrpSpPr/>
              <p:nvPr/>
            </p:nvGrpSpPr>
            <p:grpSpPr>
              <a:xfrm>
                <a:off x="3021919" y="5407674"/>
                <a:ext cx="102532" cy="102532"/>
                <a:chOff x="0" y="0"/>
                <a:chExt cx="812800" cy="812800"/>
              </a:xfrm>
            </p:grpSpPr>
            <p:sp>
              <p:nvSpPr>
                <p:cNvPr id="39" name="Freeform 3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40" name="TextBox 4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sp>
            <p:nvSpPr>
              <p:cNvPr id="41" name="TextBox 41"/>
              <p:cNvSpPr txBox="1"/>
              <p:nvPr/>
            </p:nvSpPr>
            <p:spPr>
              <a:xfrm>
                <a:off x="2682322" y="5123278"/>
                <a:ext cx="3988020" cy="56152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84"/>
                  </a:lnSpc>
                  <a:spcBef>
                    <a:spcPct val="0"/>
                  </a:spcBef>
                </a:pPr>
                <a:r>
                  <a:rPr lang="ko-KR" altLang="en-US" sz="2800" dirty="0" smtClean="0">
                    <a:solidFill>
                      <a:srgbClr val="40352D"/>
                    </a:solidFill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rPr>
                  <a:t> 코딩 게임</a:t>
                </a:r>
                <a:endParaRPr lang="en-US" sz="2800" dirty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endParaRPr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2682322" y="4651492"/>
              <a:ext cx="3991418" cy="2549408"/>
              <a:chOff x="0" y="0"/>
              <a:chExt cx="1868867" cy="1193687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868867" cy="1193687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1193687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1137438"/>
                    </a:lnTo>
                    <a:cubicBezTo>
                      <a:pt x="1868867" y="1168503"/>
                      <a:pt x="1843683" y="1193687"/>
                      <a:pt x="1812617" y="1193687"/>
                    </a:cubicBezTo>
                    <a:lnTo>
                      <a:pt x="56250" y="1193687"/>
                    </a:lnTo>
                    <a:cubicBezTo>
                      <a:pt x="41331" y="1193687"/>
                      <a:pt x="27024" y="1187761"/>
                      <a:pt x="16475" y="1177212"/>
                    </a:cubicBezTo>
                    <a:cubicBezTo>
                      <a:pt x="5926" y="1166663"/>
                      <a:pt x="0" y="1152356"/>
                      <a:pt x="0" y="1137438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19050"/>
                <a:ext cx="1868867" cy="1212737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2987912" y="4938771"/>
              <a:ext cx="3451337" cy="1488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알고리즘</a:t>
              </a: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,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디버깅</a:t>
              </a: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,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반복</a:t>
              </a: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&amp;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패턴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유아를 위한 학습 난이도 조절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단계별 난이도 세분화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</p:txBody>
        </p:sp>
      </p:grpSp>
      <p:sp>
        <p:nvSpPr>
          <p:cNvPr id="75" name="TextBox 50"/>
          <p:cNvSpPr txBox="1"/>
          <p:nvPr/>
        </p:nvSpPr>
        <p:spPr>
          <a:xfrm>
            <a:off x="1219200" y="952500"/>
            <a:ext cx="9214244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ko-KR" altLang="en-US" sz="8000" dirty="0" smtClean="0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발전방향</a:t>
            </a:r>
            <a:endParaRPr lang="en-US" sz="8000" dirty="0">
              <a:solidFill>
                <a:srgbClr val="40352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6697378" y="2315017"/>
            <a:ext cx="4081648" cy="3361883"/>
            <a:chOff x="7120246" y="3788224"/>
            <a:chExt cx="4017764" cy="3412676"/>
          </a:xfrm>
        </p:grpSpPr>
        <p:grpSp>
          <p:nvGrpSpPr>
            <p:cNvPr id="42" name="Group 42"/>
            <p:cNvGrpSpPr/>
            <p:nvPr/>
          </p:nvGrpSpPr>
          <p:grpSpPr>
            <a:xfrm>
              <a:off x="7120246" y="3788224"/>
              <a:ext cx="4012371" cy="892934"/>
              <a:chOff x="0" y="-19050"/>
              <a:chExt cx="1878678" cy="41809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9811" y="0"/>
                <a:ext cx="1868867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399040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342791"/>
                    </a:lnTo>
                    <a:cubicBezTo>
                      <a:pt x="1868867" y="357709"/>
                      <a:pt x="1862941" y="372016"/>
                      <a:pt x="1852392" y="382565"/>
                    </a:cubicBezTo>
                    <a:cubicBezTo>
                      <a:pt x="1841843" y="393114"/>
                      <a:pt x="1827536" y="399040"/>
                      <a:pt x="1812617" y="399040"/>
                    </a:cubicBezTo>
                    <a:lnTo>
                      <a:pt x="56250" y="399040"/>
                    </a:lnTo>
                    <a:cubicBezTo>
                      <a:pt x="41331" y="399040"/>
                      <a:pt x="27024" y="393114"/>
                      <a:pt x="16475" y="382565"/>
                    </a:cubicBezTo>
                    <a:cubicBezTo>
                      <a:pt x="5926" y="372016"/>
                      <a:pt x="0" y="357709"/>
                      <a:pt x="0" y="342791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19050"/>
                <a:ext cx="1868867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7146592" y="3908757"/>
              <a:ext cx="3991418" cy="559764"/>
              <a:chOff x="7146592" y="5123278"/>
              <a:chExt cx="3991418" cy="559764"/>
            </a:xfrm>
          </p:grpSpPr>
          <p:grpSp>
            <p:nvGrpSpPr>
              <p:cNvPr id="45" name="Group 45"/>
              <p:cNvGrpSpPr/>
              <p:nvPr/>
            </p:nvGrpSpPr>
            <p:grpSpPr>
              <a:xfrm>
                <a:off x="10695881" y="5407674"/>
                <a:ext cx="102532" cy="102532"/>
                <a:chOff x="0" y="0"/>
                <a:chExt cx="812800" cy="812800"/>
              </a:xfrm>
            </p:grpSpPr>
            <p:sp>
              <p:nvSpPr>
                <p:cNvPr id="46" name="Freeform 4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47" name="TextBox 4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grpSp>
            <p:nvGrpSpPr>
              <p:cNvPr id="48" name="Group 48"/>
              <p:cNvGrpSpPr/>
              <p:nvPr/>
            </p:nvGrpSpPr>
            <p:grpSpPr>
              <a:xfrm>
                <a:off x="7486189" y="5407674"/>
                <a:ext cx="102532" cy="102532"/>
                <a:chOff x="0" y="0"/>
                <a:chExt cx="812800" cy="812800"/>
              </a:xfrm>
            </p:grpSpPr>
            <p:sp>
              <p:nvSpPr>
                <p:cNvPr id="49" name="Freeform 4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50" name="TextBox 5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sp>
            <p:nvSpPr>
              <p:cNvPr id="51" name="TextBox 51"/>
              <p:cNvSpPr txBox="1"/>
              <p:nvPr/>
            </p:nvSpPr>
            <p:spPr>
              <a:xfrm>
                <a:off x="7146592" y="5123278"/>
                <a:ext cx="3991418" cy="55976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4284"/>
                  </a:lnSpc>
                  <a:spcBef>
                    <a:spcPct val="0"/>
                  </a:spcBef>
                </a:pPr>
                <a:r>
                  <a:rPr lang="ko-KR" altLang="en-US" sz="2800" dirty="0" smtClean="0">
                    <a:solidFill>
                      <a:srgbClr val="40352D"/>
                    </a:solidFill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rPr>
                  <a:t>메인 페이지</a:t>
                </a:r>
                <a:endParaRPr lang="en-US" sz="2800" dirty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endParaRPr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7146592" y="4651492"/>
              <a:ext cx="3991418" cy="2549408"/>
              <a:chOff x="0" y="0"/>
              <a:chExt cx="1868867" cy="1193687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868867" cy="1193687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1193687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1137438"/>
                    </a:lnTo>
                    <a:cubicBezTo>
                      <a:pt x="1868867" y="1168503"/>
                      <a:pt x="1843683" y="1193687"/>
                      <a:pt x="1812617" y="1193687"/>
                    </a:cubicBezTo>
                    <a:lnTo>
                      <a:pt x="56250" y="1193687"/>
                    </a:lnTo>
                    <a:cubicBezTo>
                      <a:pt x="41331" y="1193687"/>
                      <a:pt x="27024" y="1187761"/>
                      <a:pt x="16475" y="1177212"/>
                    </a:cubicBezTo>
                    <a:cubicBezTo>
                      <a:pt x="5926" y="1166663"/>
                      <a:pt x="0" y="1152356"/>
                      <a:pt x="0" y="1137438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19050"/>
                <a:ext cx="1868867" cy="1212737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7" name="TextBox 71"/>
            <p:cNvSpPr txBox="1"/>
            <p:nvPr/>
          </p:nvSpPr>
          <p:spPr>
            <a:xfrm>
              <a:off x="7473001" y="4899877"/>
              <a:ext cx="3376838" cy="1978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홍보 </a:t>
              </a: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&amp;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소개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무료체험 기능 추가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다양한 애니메이션 추가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고객센터 페이지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2566214" y="5860297"/>
            <a:ext cx="3886200" cy="3321803"/>
            <a:chOff x="2682322" y="3818295"/>
            <a:chExt cx="3991418" cy="3382605"/>
          </a:xfrm>
        </p:grpSpPr>
        <p:grpSp>
          <p:nvGrpSpPr>
            <p:cNvPr id="99" name="Group 32"/>
            <p:cNvGrpSpPr/>
            <p:nvPr/>
          </p:nvGrpSpPr>
          <p:grpSpPr>
            <a:xfrm>
              <a:off x="2682322" y="3818295"/>
              <a:ext cx="3991418" cy="852248"/>
              <a:chOff x="0" y="0"/>
              <a:chExt cx="1868867" cy="399040"/>
            </a:xfrm>
          </p:grpSpPr>
          <p:sp>
            <p:nvSpPr>
              <p:cNvPr id="112" name="Freeform 33"/>
              <p:cNvSpPr/>
              <p:nvPr/>
            </p:nvSpPr>
            <p:spPr>
              <a:xfrm>
                <a:off x="0" y="0"/>
                <a:ext cx="1868867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399040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342791"/>
                    </a:lnTo>
                    <a:cubicBezTo>
                      <a:pt x="1868867" y="357709"/>
                      <a:pt x="1862941" y="372016"/>
                      <a:pt x="1852392" y="382565"/>
                    </a:cubicBezTo>
                    <a:cubicBezTo>
                      <a:pt x="1841843" y="393114"/>
                      <a:pt x="1827536" y="399040"/>
                      <a:pt x="1812617" y="399040"/>
                    </a:cubicBezTo>
                    <a:lnTo>
                      <a:pt x="56250" y="399040"/>
                    </a:lnTo>
                    <a:cubicBezTo>
                      <a:pt x="41331" y="399040"/>
                      <a:pt x="27024" y="393114"/>
                      <a:pt x="16475" y="382565"/>
                    </a:cubicBezTo>
                    <a:cubicBezTo>
                      <a:pt x="5926" y="372016"/>
                      <a:pt x="0" y="357709"/>
                      <a:pt x="0" y="342791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113" name="TextBox 34"/>
              <p:cNvSpPr txBox="1"/>
              <p:nvPr/>
            </p:nvSpPr>
            <p:spPr>
              <a:xfrm>
                <a:off x="0" y="-19050"/>
                <a:ext cx="1868867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2682322" y="3908757"/>
              <a:ext cx="3988020" cy="551433"/>
              <a:chOff x="2682322" y="5123278"/>
              <a:chExt cx="3988020" cy="551433"/>
            </a:xfrm>
          </p:grpSpPr>
          <p:grpSp>
            <p:nvGrpSpPr>
              <p:cNvPr id="105" name="Group 35"/>
              <p:cNvGrpSpPr/>
              <p:nvPr/>
            </p:nvGrpSpPr>
            <p:grpSpPr>
              <a:xfrm>
                <a:off x="6231611" y="5407674"/>
                <a:ext cx="102532" cy="102532"/>
                <a:chOff x="0" y="0"/>
                <a:chExt cx="812800" cy="812800"/>
              </a:xfrm>
            </p:grpSpPr>
            <p:sp>
              <p:nvSpPr>
                <p:cNvPr id="110" name="Freeform 3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111" name="TextBox 3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grpSp>
            <p:nvGrpSpPr>
              <p:cNvPr id="106" name="Group 38"/>
              <p:cNvGrpSpPr/>
              <p:nvPr/>
            </p:nvGrpSpPr>
            <p:grpSpPr>
              <a:xfrm>
                <a:off x="3021919" y="5407674"/>
                <a:ext cx="102532" cy="102532"/>
                <a:chOff x="0" y="0"/>
                <a:chExt cx="812800" cy="812800"/>
              </a:xfrm>
            </p:grpSpPr>
            <p:sp>
              <p:nvSpPr>
                <p:cNvPr id="108" name="Freeform 3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109" name="TextBox 4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sp>
            <p:nvSpPr>
              <p:cNvPr id="107" name="TextBox 41"/>
              <p:cNvSpPr txBox="1"/>
              <p:nvPr/>
            </p:nvSpPr>
            <p:spPr>
              <a:xfrm>
                <a:off x="2682322" y="5123278"/>
                <a:ext cx="3988020" cy="5514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84"/>
                  </a:lnSpc>
                  <a:spcBef>
                    <a:spcPct val="0"/>
                  </a:spcBef>
                </a:pPr>
                <a:r>
                  <a:rPr lang="ko-KR" altLang="en-US" sz="2800" dirty="0" smtClean="0">
                    <a:solidFill>
                      <a:srgbClr val="40352D"/>
                    </a:solidFill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rPr>
                  <a:t> 랭킹 시스템 추가</a:t>
                </a:r>
                <a:endParaRPr lang="en-US" sz="2800" dirty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endParaRPr>
              </a:p>
            </p:txBody>
          </p:sp>
        </p:grpSp>
        <p:grpSp>
          <p:nvGrpSpPr>
            <p:cNvPr id="101" name="Group 62"/>
            <p:cNvGrpSpPr/>
            <p:nvPr/>
          </p:nvGrpSpPr>
          <p:grpSpPr>
            <a:xfrm>
              <a:off x="2682322" y="4651492"/>
              <a:ext cx="3991418" cy="2549408"/>
              <a:chOff x="0" y="0"/>
              <a:chExt cx="1868867" cy="1193687"/>
            </a:xfrm>
          </p:grpSpPr>
          <p:sp>
            <p:nvSpPr>
              <p:cNvPr id="103" name="Freeform 63"/>
              <p:cNvSpPr/>
              <p:nvPr/>
            </p:nvSpPr>
            <p:spPr>
              <a:xfrm>
                <a:off x="0" y="0"/>
                <a:ext cx="1868867" cy="1193687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1193687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1137438"/>
                    </a:lnTo>
                    <a:cubicBezTo>
                      <a:pt x="1868867" y="1168503"/>
                      <a:pt x="1843683" y="1193687"/>
                      <a:pt x="1812617" y="1193687"/>
                    </a:cubicBezTo>
                    <a:lnTo>
                      <a:pt x="56250" y="1193687"/>
                    </a:lnTo>
                    <a:cubicBezTo>
                      <a:pt x="41331" y="1193687"/>
                      <a:pt x="27024" y="1187761"/>
                      <a:pt x="16475" y="1177212"/>
                    </a:cubicBezTo>
                    <a:cubicBezTo>
                      <a:pt x="5926" y="1166663"/>
                      <a:pt x="0" y="1152356"/>
                      <a:pt x="0" y="1137438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104" name="TextBox 64"/>
              <p:cNvSpPr txBox="1"/>
              <p:nvPr/>
            </p:nvSpPr>
            <p:spPr>
              <a:xfrm>
                <a:off x="0" y="-19050"/>
                <a:ext cx="1868867" cy="1212737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2" name="TextBox 71"/>
            <p:cNvSpPr txBox="1"/>
            <p:nvPr/>
          </p:nvSpPr>
          <p:spPr>
            <a:xfrm>
              <a:off x="2987912" y="4938771"/>
              <a:ext cx="3376838" cy="1984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게임 점수 </a:t>
              </a: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firebase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등록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게임의 총합 점수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재시도 했을 때의 총점 수정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Chart.js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를 활용한 순위표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6722955" y="5820216"/>
            <a:ext cx="4081648" cy="3361883"/>
            <a:chOff x="7120246" y="3788224"/>
            <a:chExt cx="4017764" cy="3412676"/>
          </a:xfrm>
        </p:grpSpPr>
        <p:grpSp>
          <p:nvGrpSpPr>
            <p:cNvPr id="117" name="Group 42"/>
            <p:cNvGrpSpPr/>
            <p:nvPr/>
          </p:nvGrpSpPr>
          <p:grpSpPr>
            <a:xfrm>
              <a:off x="7120246" y="3788224"/>
              <a:ext cx="4004277" cy="892934"/>
              <a:chOff x="0" y="-19050"/>
              <a:chExt cx="1874888" cy="418090"/>
            </a:xfrm>
          </p:grpSpPr>
          <p:sp>
            <p:nvSpPr>
              <p:cNvPr id="130" name="Freeform 43"/>
              <p:cNvSpPr/>
              <p:nvPr/>
            </p:nvSpPr>
            <p:spPr>
              <a:xfrm>
                <a:off x="6021" y="0"/>
                <a:ext cx="1868867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399040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342791"/>
                    </a:lnTo>
                    <a:cubicBezTo>
                      <a:pt x="1868867" y="357709"/>
                      <a:pt x="1862941" y="372016"/>
                      <a:pt x="1852392" y="382565"/>
                    </a:cubicBezTo>
                    <a:cubicBezTo>
                      <a:pt x="1841843" y="393114"/>
                      <a:pt x="1827536" y="399040"/>
                      <a:pt x="1812617" y="399040"/>
                    </a:cubicBezTo>
                    <a:lnTo>
                      <a:pt x="56250" y="399040"/>
                    </a:lnTo>
                    <a:cubicBezTo>
                      <a:pt x="41331" y="399040"/>
                      <a:pt x="27024" y="393114"/>
                      <a:pt x="16475" y="382565"/>
                    </a:cubicBezTo>
                    <a:cubicBezTo>
                      <a:pt x="5926" y="372016"/>
                      <a:pt x="0" y="357709"/>
                      <a:pt x="0" y="342791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131" name="TextBox 44"/>
              <p:cNvSpPr txBox="1"/>
              <p:nvPr/>
            </p:nvSpPr>
            <p:spPr>
              <a:xfrm>
                <a:off x="0" y="-19050"/>
                <a:ext cx="1868867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7146592" y="3908757"/>
              <a:ext cx="3991418" cy="559764"/>
              <a:chOff x="7146592" y="5123278"/>
              <a:chExt cx="3991418" cy="559764"/>
            </a:xfrm>
          </p:grpSpPr>
          <p:grpSp>
            <p:nvGrpSpPr>
              <p:cNvPr id="123" name="Group 45"/>
              <p:cNvGrpSpPr/>
              <p:nvPr/>
            </p:nvGrpSpPr>
            <p:grpSpPr>
              <a:xfrm>
                <a:off x="10695881" y="5407674"/>
                <a:ext cx="102532" cy="102532"/>
                <a:chOff x="0" y="0"/>
                <a:chExt cx="812800" cy="812800"/>
              </a:xfrm>
            </p:grpSpPr>
            <p:sp>
              <p:nvSpPr>
                <p:cNvPr id="128" name="Freeform 4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129" name="TextBox 4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grpSp>
            <p:nvGrpSpPr>
              <p:cNvPr id="124" name="Group 48"/>
              <p:cNvGrpSpPr/>
              <p:nvPr/>
            </p:nvGrpSpPr>
            <p:grpSpPr>
              <a:xfrm>
                <a:off x="7486189" y="5407674"/>
                <a:ext cx="102532" cy="102532"/>
                <a:chOff x="0" y="0"/>
                <a:chExt cx="812800" cy="812800"/>
              </a:xfrm>
            </p:grpSpPr>
            <p:sp>
              <p:nvSpPr>
                <p:cNvPr id="126" name="Freeform 4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127" name="TextBox 5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sp>
            <p:nvSpPr>
              <p:cNvPr id="125" name="TextBox 51"/>
              <p:cNvSpPr txBox="1"/>
              <p:nvPr/>
            </p:nvSpPr>
            <p:spPr>
              <a:xfrm>
                <a:off x="7146592" y="5123278"/>
                <a:ext cx="3991418" cy="55976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4284"/>
                  </a:lnSpc>
                  <a:spcBef>
                    <a:spcPct val="0"/>
                  </a:spcBef>
                </a:pPr>
                <a:r>
                  <a:rPr lang="ko-KR" altLang="en-US" sz="2800" dirty="0" smtClean="0">
                    <a:solidFill>
                      <a:srgbClr val="40352D"/>
                    </a:solidFill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rPr>
                  <a:t>마이 페이지</a:t>
                </a:r>
                <a:endParaRPr lang="en-US" sz="2800" dirty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endParaRPr>
              </a:p>
            </p:txBody>
          </p:sp>
        </p:grpSp>
        <p:grpSp>
          <p:nvGrpSpPr>
            <p:cNvPr id="119" name="Group 65"/>
            <p:cNvGrpSpPr/>
            <p:nvPr/>
          </p:nvGrpSpPr>
          <p:grpSpPr>
            <a:xfrm>
              <a:off x="7146592" y="4610806"/>
              <a:ext cx="3991418" cy="2590094"/>
              <a:chOff x="0" y="-19050"/>
              <a:chExt cx="1868867" cy="1212737"/>
            </a:xfrm>
          </p:grpSpPr>
          <p:sp>
            <p:nvSpPr>
              <p:cNvPr id="121" name="Freeform 66"/>
              <p:cNvSpPr/>
              <p:nvPr/>
            </p:nvSpPr>
            <p:spPr>
              <a:xfrm>
                <a:off x="0" y="0"/>
                <a:ext cx="1868867" cy="1193687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1193687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1137438"/>
                    </a:lnTo>
                    <a:cubicBezTo>
                      <a:pt x="1868867" y="1168503"/>
                      <a:pt x="1843683" y="1193687"/>
                      <a:pt x="1812617" y="1193687"/>
                    </a:cubicBezTo>
                    <a:lnTo>
                      <a:pt x="56250" y="1193687"/>
                    </a:lnTo>
                    <a:cubicBezTo>
                      <a:pt x="41331" y="1193687"/>
                      <a:pt x="27024" y="1187761"/>
                      <a:pt x="16475" y="1177212"/>
                    </a:cubicBezTo>
                    <a:cubicBezTo>
                      <a:pt x="5926" y="1166663"/>
                      <a:pt x="0" y="1152356"/>
                      <a:pt x="0" y="1137438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122" name="TextBox 67"/>
              <p:cNvSpPr txBox="1"/>
              <p:nvPr/>
            </p:nvSpPr>
            <p:spPr>
              <a:xfrm>
                <a:off x="0" y="-19050"/>
                <a:ext cx="1868867" cy="1212737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0" name="TextBox 71"/>
            <p:cNvSpPr txBox="1"/>
            <p:nvPr/>
          </p:nvSpPr>
          <p:spPr>
            <a:xfrm>
              <a:off x="7473001" y="4899877"/>
              <a:ext cx="3376838" cy="1978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다양한 게임 버튼 링크 추가</a:t>
              </a: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 </a:t>
              </a: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랭킹 페이지 버튼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- 1 : 1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문의 페이지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회원정보 수정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11027466" y="2315017"/>
            <a:ext cx="4081648" cy="3361883"/>
            <a:chOff x="7120246" y="3788224"/>
            <a:chExt cx="4017764" cy="3412676"/>
          </a:xfrm>
        </p:grpSpPr>
        <p:grpSp>
          <p:nvGrpSpPr>
            <p:cNvPr id="133" name="Group 42"/>
            <p:cNvGrpSpPr/>
            <p:nvPr/>
          </p:nvGrpSpPr>
          <p:grpSpPr>
            <a:xfrm>
              <a:off x="7120246" y="3788224"/>
              <a:ext cx="4004277" cy="892934"/>
              <a:chOff x="0" y="-19050"/>
              <a:chExt cx="1874888" cy="418090"/>
            </a:xfrm>
          </p:grpSpPr>
          <p:sp>
            <p:nvSpPr>
              <p:cNvPr id="146" name="Freeform 43"/>
              <p:cNvSpPr/>
              <p:nvPr/>
            </p:nvSpPr>
            <p:spPr>
              <a:xfrm>
                <a:off x="6021" y="0"/>
                <a:ext cx="1868867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399040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342791"/>
                    </a:lnTo>
                    <a:cubicBezTo>
                      <a:pt x="1868867" y="357709"/>
                      <a:pt x="1862941" y="372016"/>
                      <a:pt x="1852392" y="382565"/>
                    </a:cubicBezTo>
                    <a:cubicBezTo>
                      <a:pt x="1841843" y="393114"/>
                      <a:pt x="1827536" y="399040"/>
                      <a:pt x="1812617" y="399040"/>
                    </a:cubicBezTo>
                    <a:lnTo>
                      <a:pt x="56250" y="399040"/>
                    </a:lnTo>
                    <a:cubicBezTo>
                      <a:pt x="41331" y="399040"/>
                      <a:pt x="27024" y="393114"/>
                      <a:pt x="16475" y="382565"/>
                    </a:cubicBezTo>
                    <a:cubicBezTo>
                      <a:pt x="5926" y="372016"/>
                      <a:pt x="0" y="357709"/>
                      <a:pt x="0" y="342791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147" name="TextBox 44"/>
              <p:cNvSpPr txBox="1"/>
              <p:nvPr/>
            </p:nvSpPr>
            <p:spPr>
              <a:xfrm>
                <a:off x="0" y="-19050"/>
                <a:ext cx="1868867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>
              <a:off x="7146592" y="3908757"/>
              <a:ext cx="3991418" cy="551433"/>
              <a:chOff x="7146592" y="5123278"/>
              <a:chExt cx="3991418" cy="551433"/>
            </a:xfrm>
          </p:grpSpPr>
          <p:grpSp>
            <p:nvGrpSpPr>
              <p:cNvPr id="139" name="Group 45"/>
              <p:cNvGrpSpPr/>
              <p:nvPr/>
            </p:nvGrpSpPr>
            <p:grpSpPr>
              <a:xfrm>
                <a:off x="10695881" y="5407674"/>
                <a:ext cx="102532" cy="102532"/>
                <a:chOff x="0" y="0"/>
                <a:chExt cx="812800" cy="812800"/>
              </a:xfrm>
            </p:grpSpPr>
            <p:sp>
              <p:nvSpPr>
                <p:cNvPr id="144" name="Freeform 4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145" name="TextBox 4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grpSp>
            <p:nvGrpSpPr>
              <p:cNvPr id="140" name="Group 48"/>
              <p:cNvGrpSpPr/>
              <p:nvPr/>
            </p:nvGrpSpPr>
            <p:grpSpPr>
              <a:xfrm>
                <a:off x="7486189" y="5407674"/>
                <a:ext cx="102532" cy="102532"/>
                <a:chOff x="0" y="0"/>
                <a:chExt cx="812800" cy="812800"/>
              </a:xfrm>
            </p:grpSpPr>
            <p:sp>
              <p:nvSpPr>
                <p:cNvPr id="142" name="Freeform 4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143" name="TextBox 5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sp>
            <p:nvSpPr>
              <p:cNvPr id="141" name="TextBox 51"/>
              <p:cNvSpPr txBox="1"/>
              <p:nvPr/>
            </p:nvSpPr>
            <p:spPr>
              <a:xfrm>
                <a:off x="7146592" y="5123278"/>
                <a:ext cx="3991418" cy="5514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4284"/>
                  </a:lnSpc>
                  <a:spcBef>
                    <a:spcPct val="0"/>
                  </a:spcBef>
                </a:pPr>
                <a:r>
                  <a:rPr lang="ko-KR" altLang="en-US" sz="2800" dirty="0" smtClean="0">
                    <a:solidFill>
                      <a:srgbClr val="40352D"/>
                    </a:solidFill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rPr>
                  <a:t>회원가입 추가</a:t>
                </a:r>
                <a:endParaRPr lang="en-US" sz="2800" dirty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endParaRPr>
              </a:p>
            </p:txBody>
          </p:sp>
        </p:grpSp>
        <p:grpSp>
          <p:nvGrpSpPr>
            <p:cNvPr id="135" name="Group 65"/>
            <p:cNvGrpSpPr/>
            <p:nvPr/>
          </p:nvGrpSpPr>
          <p:grpSpPr>
            <a:xfrm>
              <a:off x="7146592" y="4651492"/>
              <a:ext cx="3991418" cy="2549408"/>
              <a:chOff x="0" y="0"/>
              <a:chExt cx="1868867" cy="1193687"/>
            </a:xfrm>
          </p:grpSpPr>
          <p:sp>
            <p:nvSpPr>
              <p:cNvPr id="137" name="Freeform 66"/>
              <p:cNvSpPr/>
              <p:nvPr/>
            </p:nvSpPr>
            <p:spPr>
              <a:xfrm>
                <a:off x="0" y="0"/>
                <a:ext cx="1868867" cy="1193687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1193687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1137438"/>
                    </a:lnTo>
                    <a:cubicBezTo>
                      <a:pt x="1868867" y="1168503"/>
                      <a:pt x="1843683" y="1193687"/>
                      <a:pt x="1812617" y="1193687"/>
                    </a:cubicBezTo>
                    <a:lnTo>
                      <a:pt x="56250" y="1193687"/>
                    </a:lnTo>
                    <a:cubicBezTo>
                      <a:pt x="41331" y="1193687"/>
                      <a:pt x="27024" y="1187761"/>
                      <a:pt x="16475" y="1177212"/>
                    </a:cubicBezTo>
                    <a:cubicBezTo>
                      <a:pt x="5926" y="1166663"/>
                      <a:pt x="0" y="1152356"/>
                      <a:pt x="0" y="1137438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138" name="TextBox 67"/>
              <p:cNvSpPr txBox="1"/>
              <p:nvPr/>
            </p:nvSpPr>
            <p:spPr>
              <a:xfrm>
                <a:off x="0" y="-19050"/>
                <a:ext cx="1868867" cy="1212737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6" name="TextBox 71"/>
            <p:cNvSpPr txBox="1"/>
            <p:nvPr/>
          </p:nvSpPr>
          <p:spPr>
            <a:xfrm>
              <a:off x="7473001" y="4899877"/>
              <a:ext cx="3376838" cy="1484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회원정보 </a:t>
              </a: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firebase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등록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메인</a:t>
              </a:r>
              <a:r>
                <a:rPr lang="en-US" altLang="ko-KR" sz="2000" dirty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,</a:t>
              </a: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마이 페이지</a:t>
              </a: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,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게임 연동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로그인 페이지 연동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11048379" y="5820216"/>
            <a:ext cx="4081648" cy="3361883"/>
            <a:chOff x="7120246" y="3788224"/>
            <a:chExt cx="4017764" cy="3412676"/>
          </a:xfrm>
        </p:grpSpPr>
        <p:grpSp>
          <p:nvGrpSpPr>
            <p:cNvPr id="149" name="Group 42"/>
            <p:cNvGrpSpPr/>
            <p:nvPr/>
          </p:nvGrpSpPr>
          <p:grpSpPr>
            <a:xfrm>
              <a:off x="7120246" y="3788224"/>
              <a:ext cx="4004277" cy="892934"/>
              <a:chOff x="0" y="-19050"/>
              <a:chExt cx="1874888" cy="418090"/>
            </a:xfrm>
          </p:grpSpPr>
          <p:sp>
            <p:nvSpPr>
              <p:cNvPr id="162" name="Freeform 43"/>
              <p:cNvSpPr/>
              <p:nvPr/>
            </p:nvSpPr>
            <p:spPr>
              <a:xfrm>
                <a:off x="6021" y="0"/>
                <a:ext cx="1868867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399040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342791"/>
                    </a:lnTo>
                    <a:cubicBezTo>
                      <a:pt x="1868867" y="357709"/>
                      <a:pt x="1862941" y="372016"/>
                      <a:pt x="1852392" y="382565"/>
                    </a:cubicBezTo>
                    <a:cubicBezTo>
                      <a:pt x="1841843" y="393114"/>
                      <a:pt x="1827536" y="399040"/>
                      <a:pt x="1812617" y="399040"/>
                    </a:cubicBezTo>
                    <a:lnTo>
                      <a:pt x="56250" y="399040"/>
                    </a:lnTo>
                    <a:cubicBezTo>
                      <a:pt x="41331" y="399040"/>
                      <a:pt x="27024" y="393114"/>
                      <a:pt x="16475" y="382565"/>
                    </a:cubicBezTo>
                    <a:cubicBezTo>
                      <a:pt x="5926" y="372016"/>
                      <a:pt x="0" y="357709"/>
                      <a:pt x="0" y="342791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163" name="TextBox 44"/>
              <p:cNvSpPr txBox="1"/>
              <p:nvPr/>
            </p:nvSpPr>
            <p:spPr>
              <a:xfrm>
                <a:off x="0" y="-19050"/>
                <a:ext cx="1868867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>
              <a:off x="7146592" y="3908757"/>
              <a:ext cx="3991418" cy="559764"/>
              <a:chOff x="7146592" y="5123278"/>
              <a:chExt cx="3991418" cy="559764"/>
            </a:xfrm>
          </p:grpSpPr>
          <p:grpSp>
            <p:nvGrpSpPr>
              <p:cNvPr id="155" name="Group 45"/>
              <p:cNvGrpSpPr/>
              <p:nvPr/>
            </p:nvGrpSpPr>
            <p:grpSpPr>
              <a:xfrm>
                <a:off x="10695881" y="5407674"/>
                <a:ext cx="102532" cy="102532"/>
                <a:chOff x="0" y="0"/>
                <a:chExt cx="812800" cy="812800"/>
              </a:xfrm>
            </p:grpSpPr>
            <p:sp>
              <p:nvSpPr>
                <p:cNvPr id="160" name="Freeform 4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161" name="TextBox 4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grpSp>
            <p:nvGrpSpPr>
              <p:cNvPr id="156" name="Group 48"/>
              <p:cNvGrpSpPr/>
              <p:nvPr/>
            </p:nvGrpSpPr>
            <p:grpSpPr>
              <a:xfrm>
                <a:off x="7486189" y="5407674"/>
                <a:ext cx="102532" cy="102532"/>
                <a:chOff x="0" y="0"/>
                <a:chExt cx="812800" cy="812800"/>
              </a:xfrm>
            </p:grpSpPr>
            <p:sp>
              <p:nvSpPr>
                <p:cNvPr id="158" name="Freeform 4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0352D"/>
                </a:solidFill>
              </p:spPr>
            </p:sp>
            <p:sp>
              <p:nvSpPr>
                <p:cNvPr id="159" name="TextBox 5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24"/>
                    </a:lnSpc>
                  </a:pPr>
                  <a:endParaRPr>
                    <a:latin typeface="카페24 써라운드 에어 " pitchFamily="2" charset="-127"/>
                    <a:ea typeface="카페24 써라운드 에어 " pitchFamily="2" charset="-127"/>
                    <a:cs typeface="카페24 써라운드 에어 " pitchFamily="2" charset="-127"/>
                  </a:endParaRPr>
                </a:p>
              </p:txBody>
            </p:sp>
          </p:grpSp>
          <p:sp>
            <p:nvSpPr>
              <p:cNvPr id="157" name="TextBox 51"/>
              <p:cNvSpPr txBox="1"/>
              <p:nvPr/>
            </p:nvSpPr>
            <p:spPr>
              <a:xfrm>
                <a:off x="7146592" y="5123278"/>
                <a:ext cx="3991418" cy="55976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4284"/>
                  </a:lnSpc>
                  <a:spcBef>
                    <a:spcPct val="0"/>
                  </a:spcBef>
                </a:pPr>
                <a:endParaRPr lang="en-US" sz="2800" dirty="0">
                  <a:solidFill>
                    <a:srgbClr val="40352D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endParaRPr>
              </a:p>
            </p:txBody>
          </p:sp>
        </p:grpSp>
        <p:grpSp>
          <p:nvGrpSpPr>
            <p:cNvPr id="151" name="Group 65"/>
            <p:cNvGrpSpPr/>
            <p:nvPr/>
          </p:nvGrpSpPr>
          <p:grpSpPr>
            <a:xfrm>
              <a:off x="7146592" y="4651492"/>
              <a:ext cx="3991418" cy="2549408"/>
              <a:chOff x="0" y="0"/>
              <a:chExt cx="1868867" cy="1193687"/>
            </a:xfrm>
          </p:grpSpPr>
          <p:sp>
            <p:nvSpPr>
              <p:cNvPr id="153" name="Freeform 66"/>
              <p:cNvSpPr/>
              <p:nvPr/>
            </p:nvSpPr>
            <p:spPr>
              <a:xfrm>
                <a:off x="0" y="0"/>
                <a:ext cx="1868867" cy="1193687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1193687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1137438"/>
                    </a:lnTo>
                    <a:cubicBezTo>
                      <a:pt x="1868867" y="1168503"/>
                      <a:pt x="1843683" y="1193687"/>
                      <a:pt x="1812617" y="1193687"/>
                    </a:cubicBezTo>
                    <a:lnTo>
                      <a:pt x="56250" y="1193687"/>
                    </a:lnTo>
                    <a:cubicBezTo>
                      <a:pt x="41331" y="1193687"/>
                      <a:pt x="27024" y="1187761"/>
                      <a:pt x="16475" y="1177212"/>
                    </a:cubicBezTo>
                    <a:cubicBezTo>
                      <a:pt x="5926" y="1166663"/>
                      <a:pt x="0" y="1152356"/>
                      <a:pt x="0" y="1137438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154" name="TextBox 67"/>
              <p:cNvSpPr txBox="1"/>
              <p:nvPr/>
            </p:nvSpPr>
            <p:spPr>
              <a:xfrm>
                <a:off x="0" y="-19050"/>
                <a:ext cx="1868867" cy="1212737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2" name="TextBox 71"/>
            <p:cNvSpPr txBox="1"/>
            <p:nvPr/>
          </p:nvSpPr>
          <p:spPr>
            <a:xfrm>
              <a:off x="7473001" y="4899877"/>
              <a:ext cx="3376838" cy="1484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멤버십 정보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결제수단 </a:t>
              </a:r>
              <a:r>
                <a:rPr lang="ko-KR" altLang="en-US" sz="2000" dirty="0" err="1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모달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 팝업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  <a:p>
              <a:pPr algn="just">
                <a:lnSpc>
                  <a:spcPts val="3770"/>
                </a:lnSpc>
              </a:pPr>
              <a:r>
                <a:rPr lang="en-US" altLang="ko-KR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- </a:t>
              </a:r>
              <a:r>
                <a:rPr lang="ko-KR" altLang="en-US" sz="2000" dirty="0" smtClean="0">
                  <a:solidFill>
                    <a:srgbClr val="40352D"/>
                  </a:solidFill>
                  <a:latin typeface="210 디딤고딕 Light"/>
                  <a:ea typeface="210 디딤고딕 Light"/>
                </a:rPr>
                <a:t>로그인 연동</a:t>
              </a:r>
              <a:endParaRPr lang="en-US" altLang="ko-KR" sz="2000" dirty="0" smtClean="0">
                <a:solidFill>
                  <a:srgbClr val="40352D"/>
                </a:solidFill>
                <a:latin typeface="210 디딤고딕 Light"/>
                <a:ea typeface="210 디딤고딕 Light"/>
              </a:endParaRPr>
            </a:p>
          </p:txBody>
        </p:sp>
      </p:grpSp>
      <p:sp>
        <p:nvSpPr>
          <p:cNvPr id="180" name="TextBox 51"/>
          <p:cNvSpPr txBox="1"/>
          <p:nvPr/>
        </p:nvSpPr>
        <p:spPr>
          <a:xfrm>
            <a:off x="11040849" y="5947162"/>
            <a:ext cx="4054883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4"/>
              </a:lnSpc>
              <a:spcBef>
                <a:spcPct val="0"/>
              </a:spcBef>
            </a:pPr>
            <a:r>
              <a:rPr lang="ko-KR" altLang="en-US" sz="2800" dirty="0" smtClean="0">
                <a:solidFill>
                  <a:srgbClr val="40352D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결제 페이지</a:t>
            </a:r>
            <a:endParaRPr lang="en-US" sz="2800" dirty="0">
              <a:solidFill>
                <a:srgbClr val="40352D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5" name="TextBox 50"/>
          <p:cNvSpPr txBox="1"/>
          <p:nvPr/>
        </p:nvSpPr>
        <p:spPr>
          <a:xfrm>
            <a:off x="1360827" y="549777"/>
            <a:ext cx="2252163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ko-KR" altLang="en-US" sz="2800" dirty="0" smtClean="0">
                <a:solidFill>
                  <a:srgbClr val="40352D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홈페이지 소개</a:t>
            </a:r>
            <a:endParaRPr lang="en-US" sz="2800" dirty="0">
              <a:solidFill>
                <a:srgbClr val="40352D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064113" y="1784482"/>
            <a:ext cx="5796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코딩팡팡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2286000" y="2492368"/>
            <a:ext cx="13868400" cy="2117732"/>
            <a:chOff x="2286000" y="1542884"/>
            <a:chExt cx="13868400" cy="2117732"/>
          </a:xfrm>
        </p:grpSpPr>
        <p:cxnSp>
          <p:nvCxnSpPr>
            <p:cNvPr id="58" name="직선 연결선 57"/>
            <p:cNvCxnSpPr>
              <a:stCxn id="56" idx="2"/>
            </p:cNvCxnSpPr>
            <p:nvPr/>
          </p:nvCxnSpPr>
          <p:spPr>
            <a:xfrm flipH="1">
              <a:off x="8961370" y="1542884"/>
              <a:ext cx="801" cy="13908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2286000" y="2933700"/>
              <a:ext cx="13868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>
              <a:off x="2286000" y="2933700"/>
              <a:ext cx="1" cy="7030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H="1">
              <a:off x="4817480" y="2943823"/>
              <a:ext cx="1" cy="7030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H="1">
              <a:off x="7543799" y="2943823"/>
              <a:ext cx="1" cy="7030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>
              <a:off x="10591800" y="2957535"/>
              <a:ext cx="1" cy="7030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H="1">
              <a:off x="13411199" y="2933699"/>
              <a:ext cx="1" cy="7030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flipH="1">
              <a:off x="16154399" y="2941025"/>
              <a:ext cx="1" cy="7030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3733800" y="4610100"/>
            <a:ext cx="2274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회원가입</a:t>
            </a:r>
            <a:endParaRPr lang="ko-KR" altLang="en-US" sz="4000" b="1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79958" y="5646125"/>
            <a:ext cx="191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Firebase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92670" y="4610100"/>
            <a:ext cx="191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로그인</a:t>
            </a:r>
            <a:endParaRPr lang="ko-KR" altLang="en-US" sz="4000" b="1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93914" y="4627739"/>
            <a:ext cx="191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메인</a:t>
            </a:r>
            <a:endParaRPr lang="ko-KR" altLang="en-US" sz="4000" b="1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558902" y="2273435"/>
            <a:ext cx="1933626" cy="1010114"/>
            <a:chOff x="8045314" y="2250106"/>
            <a:chExt cx="1933626" cy="1010114"/>
          </a:xfrm>
        </p:grpSpPr>
        <p:sp>
          <p:nvSpPr>
            <p:cNvPr id="82" name="TextBox 81"/>
            <p:cNvSpPr txBox="1"/>
            <p:nvPr/>
          </p:nvSpPr>
          <p:spPr>
            <a:xfrm>
              <a:off x="8045314" y="2250106"/>
              <a:ext cx="1915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 smtClean="0"/>
                <a:t>nav</a:t>
              </a:r>
              <a:endParaRPr lang="ko-KR" altLang="en-US" sz="20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063167" y="2545061"/>
              <a:ext cx="1915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/>
                <a:t>main</a:t>
              </a:r>
              <a:endParaRPr lang="ko-KR" altLang="en-US" sz="20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56345" y="2860110"/>
              <a:ext cx="1915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/>
                <a:t>footer</a:t>
              </a:r>
              <a:endParaRPr lang="ko-KR" altLang="en-US" sz="2000" dirty="0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9163542" y="4646395"/>
            <a:ext cx="2876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마이 페이지</a:t>
            </a:r>
            <a:endParaRPr lang="ko-KR" altLang="en-US" sz="4000" b="1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523175" y="4593590"/>
            <a:ext cx="191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</a:t>
            </a:r>
            <a:endParaRPr lang="ko-KR" altLang="en-US" sz="4000" b="1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5196512" y="4593590"/>
            <a:ext cx="191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결제</a:t>
            </a:r>
            <a:endParaRPr lang="ko-KR" altLang="en-US" sz="4000" b="1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192058" y="5676900"/>
            <a:ext cx="191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결제 페이지</a:t>
            </a:r>
            <a:endParaRPr lang="en-US" altLang="ko-KR" sz="2000" dirty="0" smtClean="0"/>
          </a:p>
        </p:txBody>
      </p:sp>
      <p:grpSp>
        <p:nvGrpSpPr>
          <p:cNvPr id="30" name="그룹 29"/>
          <p:cNvGrpSpPr/>
          <p:nvPr/>
        </p:nvGrpSpPr>
        <p:grpSpPr>
          <a:xfrm>
            <a:off x="9626550" y="5600700"/>
            <a:ext cx="1930926" cy="2645423"/>
            <a:chOff x="9626550" y="5184186"/>
            <a:chExt cx="1930926" cy="2645423"/>
          </a:xfrm>
        </p:grpSpPr>
        <p:sp>
          <p:nvSpPr>
            <p:cNvPr id="88" name="TextBox 87"/>
            <p:cNvSpPr txBox="1"/>
            <p:nvPr/>
          </p:nvSpPr>
          <p:spPr>
            <a:xfrm>
              <a:off x="9626550" y="5184186"/>
              <a:ext cx="1915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/>
                <a:t>게임 이동 버튼</a:t>
              </a:r>
              <a:endParaRPr lang="ko-KR" altLang="en-US" sz="20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636934" y="5753100"/>
              <a:ext cx="1915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/>
                <a:t>랭킹 확인 버튼</a:t>
              </a:r>
              <a:endParaRPr lang="ko-KR" altLang="en-US" sz="20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636933" y="6438900"/>
              <a:ext cx="1915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/>
                <a:t>회원정보 수정</a:t>
              </a:r>
              <a:endParaRPr lang="ko-KR" altLang="en-US" sz="20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641703" y="7121723"/>
              <a:ext cx="19157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/>
                <a:t>1 : 1 </a:t>
              </a:r>
              <a:r>
                <a:rPr lang="ko-KR" altLang="en-US" sz="2000" dirty="0" smtClean="0"/>
                <a:t>문의 페이지</a:t>
              </a:r>
              <a:endParaRPr lang="ko-KR" altLang="en-US" sz="2000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19200" y="5753100"/>
            <a:ext cx="2237644" cy="2060131"/>
            <a:chOff x="1219200" y="5286710"/>
            <a:chExt cx="2237644" cy="2060131"/>
          </a:xfrm>
        </p:grpSpPr>
        <p:sp>
          <p:nvSpPr>
            <p:cNvPr id="79" name="TextBox 78"/>
            <p:cNvSpPr txBox="1"/>
            <p:nvPr/>
          </p:nvSpPr>
          <p:spPr>
            <a:xfrm>
              <a:off x="1319578" y="5286710"/>
              <a:ext cx="1915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/>
                <a:t>홍보</a:t>
              </a:r>
              <a:endParaRPr lang="ko-KR" altLang="en-US" sz="20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219200" y="5753100"/>
              <a:ext cx="22376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/>
                <a:t>다양한 애니메이션 효과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360827" y="6638955"/>
              <a:ext cx="18488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상담신청 </a:t>
              </a:r>
              <a:r>
                <a:rPr lang="ko-KR" altLang="en-US" sz="2000" dirty="0" err="1"/>
                <a:t>모달팝업</a:t>
              </a:r>
              <a:endParaRPr lang="ko-KR" altLang="en-US" sz="20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2514369" y="5657297"/>
            <a:ext cx="1963631" cy="1924603"/>
            <a:chOff x="12514369" y="5145983"/>
            <a:chExt cx="1963631" cy="1924603"/>
          </a:xfrm>
        </p:grpSpPr>
        <p:sp>
          <p:nvSpPr>
            <p:cNvPr id="90" name="TextBox 89"/>
            <p:cNvSpPr txBox="1"/>
            <p:nvPr/>
          </p:nvSpPr>
          <p:spPr>
            <a:xfrm>
              <a:off x="12523175" y="5145983"/>
              <a:ext cx="19157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/>
                <a:t>9</a:t>
              </a:r>
              <a:r>
                <a:rPr lang="ko-KR" altLang="en-US" sz="2000" dirty="0" smtClean="0"/>
                <a:t>가지의 게임 페이지</a:t>
              </a:r>
              <a:endParaRPr lang="ko-KR" altLang="en-US" sz="20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2514369" y="6362700"/>
              <a:ext cx="19157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/>
                <a:t>랭킹 확인 </a:t>
              </a:r>
              <a:r>
                <a:rPr lang="en-US" altLang="ko-KR" sz="2000" dirty="0"/>
                <a:t>C</a:t>
              </a:r>
              <a:r>
                <a:rPr lang="en-US" altLang="ko-KR" sz="2000" dirty="0" smtClean="0"/>
                <a:t>hart.js</a:t>
              </a:r>
              <a:endParaRPr lang="ko-KR" altLang="en-US" sz="20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562227" y="5750123"/>
              <a:ext cx="1915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/>
                <a:t>F</a:t>
              </a:r>
              <a:r>
                <a:rPr lang="en-US" altLang="ko-KR" sz="2000" dirty="0" smtClean="0"/>
                <a:t>irebase</a:t>
              </a:r>
              <a:endParaRPr lang="ko-KR" altLang="en-US" sz="2000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3886200" y="6167378"/>
            <a:ext cx="19157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이름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아이디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비밀번호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비밀번호 확인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생년월일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주소</a:t>
            </a:r>
            <a:endParaRPr lang="en-US" altLang="ko-KR" sz="2000" dirty="0"/>
          </a:p>
          <a:p>
            <a:pPr algn="ctr"/>
            <a:r>
              <a:rPr lang="ko-KR" altLang="en-US" sz="2000" dirty="0" smtClean="0"/>
              <a:t>이메일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전화번호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약관동의</a:t>
            </a:r>
            <a:endParaRPr lang="en-US" altLang="ko-KR" sz="2000" dirty="0" smtClean="0"/>
          </a:p>
        </p:txBody>
      </p:sp>
      <p:grpSp>
        <p:nvGrpSpPr>
          <p:cNvPr id="31" name="그룹 30"/>
          <p:cNvGrpSpPr/>
          <p:nvPr/>
        </p:nvGrpSpPr>
        <p:grpSpPr>
          <a:xfrm>
            <a:off x="6577173" y="5600700"/>
            <a:ext cx="1944555" cy="1247851"/>
            <a:chOff x="6577173" y="5200988"/>
            <a:chExt cx="1944555" cy="1247851"/>
          </a:xfrm>
        </p:grpSpPr>
        <p:sp>
          <p:nvSpPr>
            <p:cNvPr id="75" name="TextBox 74"/>
            <p:cNvSpPr txBox="1"/>
            <p:nvPr/>
          </p:nvSpPr>
          <p:spPr>
            <a:xfrm>
              <a:off x="6577173" y="5200988"/>
              <a:ext cx="1915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/>
                <a:t>Firebase</a:t>
              </a:r>
              <a:endParaRPr lang="ko-KR" altLang="en-US" sz="20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605955" y="5740953"/>
              <a:ext cx="19157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/>
                <a:t>아이디 </a:t>
              </a:r>
              <a:r>
                <a:rPr lang="en-US" altLang="ko-KR" sz="2000" dirty="0" smtClean="0"/>
                <a:t>/ </a:t>
              </a:r>
              <a:r>
                <a:rPr lang="ko-KR" altLang="en-US" sz="2000" dirty="0" err="1" smtClean="0"/>
                <a:t>비빌번호</a:t>
              </a:r>
              <a:r>
                <a:rPr lang="ko-KR" altLang="en-US" sz="2000" dirty="0" smtClean="0"/>
                <a:t> </a:t>
              </a:r>
              <a:endParaRPr lang="en-US" altLang="ko-KR" sz="2000" dirty="0" smtClean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607</Words>
  <Application>Microsoft Office PowerPoint</Application>
  <PresentationFormat>사용자 지정</PresentationFormat>
  <Paragraphs>184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카페24 써라운드</vt:lpstr>
      <vt:lpstr>맑은 고딕</vt:lpstr>
      <vt:lpstr>210 디딤고딕 Light</vt:lpstr>
      <vt:lpstr>Arial</vt:lpstr>
      <vt:lpstr>카페24 써라운드 에어 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민트색 크림색 그룹 프로젝트 프레젠테이션</dc:title>
  <dc:creator>dw-009</dc:creator>
  <cp:lastModifiedBy>user</cp:lastModifiedBy>
  <cp:revision>29</cp:revision>
  <dcterms:created xsi:type="dcterms:W3CDTF">2006-08-16T00:00:00Z</dcterms:created>
  <dcterms:modified xsi:type="dcterms:W3CDTF">2024-06-28T03:19:25Z</dcterms:modified>
  <dc:identifier>DAGJSogSJ4k</dc:identifier>
</cp:coreProperties>
</file>